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3"/>
  </p:notesMasterIdLst>
  <p:sldIdLst>
    <p:sldId id="256" r:id="rId2"/>
    <p:sldId id="404" r:id="rId3"/>
    <p:sldId id="294" r:id="rId4"/>
    <p:sldId id="403" r:id="rId5"/>
    <p:sldId id="405" r:id="rId6"/>
    <p:sldId id="406" r:id="rId7"/>
    <p:sldId id="413" r:id="rId8"/>
    <p:sldId id="418" r:id="rId9"/>
    <p:sldId id="414" r:id="rId10"/>
    <p:sldId id="415" r:id="rId11"/>
    <p:sldId id="416" r:id="rId12"/>
    <p:sldId id="417" r:id="rId13"/>
    <p:sldId id="419" r:id="rId14"/>
    <p:sldId id="407" r:id="rId15"/>
    <p:sldId id="408" r:id="rId16"/>
    <p:sldId id="412" r:id="rId17"/>
    <p:sldId id="409" r:id="rId18"/>
    <p:sldId id="410" r:id="rId19"/>
    <p:sldId id="338" r:id="rId20"/>
    <p:sldId id="420" r:id="rId21"/>
    <p:sldId id="421" r:id="rId22"/>
    <p:sldId id="422" r:id="rId23"/>
    <p:sldId id="423" r:id="rId24"/>
    <p:sldId id="425" r:id="rId25"/>
    <p:sldId id="426" r:id="rId26"/>
    <p:sldId id="427" r:id="rId27"/>
    <p:sldId id="428" r:id="rId28"/>
    <p:sldId id="429" r:id="rId29"/>
    <p:sldId id="430" r:id="rId30"/>
    <p:sldId id="424" r:id="rId31"/>
    <p:sldId id="43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8FA62-9F93-8740-87EB-57B89273C877}" v="120" dt="2019-02-10T18:55:25.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2220" autoAdjust="0"/>
  </p:normalViewPr>
  <p:slideViewPr>
    <p:cSldViewPr snapToGrid="0" snapToObjects="1">
      <p:cViewPr varScale="1">
        <p:scale>
          <a:sx n="114" d="100"/>
          <a:sy n="114" d="100"/>
        </p:scale>
        <p:origin x="222"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LOSBERG, CHRISTOPHER [AG/1005]" userId="c5d2ba1d-1225-4fef-a422-877378546cc9" providerId="ADAL" clId="{8D1055E3-7626-CC44-94B9-8319B01EBEF0}"/>
    <pc:docChg chg="modSld">
      <pc:chgData name="SCHLOSBERG, CHRISTOPHER [AG/1005]" userId="c5d2ba1d-1225-4fef-a422-877378546cc9" providerId="ADAL" clId="{8D1055E3-7626-CC44-94B9-8319B01EBEF0}" dt="2019-01-21T22:59:01.831" v="75" actId="20577"/>
      <pc:docMkLst>
        <pc:docMk/>
      </pc:docMkLst>
      <pc:sldChg chg="modSp">
        <pc:chgData name="SCHLOSBERG, CHRISTOPHER [AG/1005]" userId="c5d2ba1d-1225-4fef-a422-877378546cc9" providerId="ADAL" clId="{8D1055E3-7626-CC44-94B9-8319B01EBEF0}" dt="2019-01-21T22:13:08.903" v="51" actId="20577"/>
        <pc:sldMkLst>
          <pc:docMk/>
          <pc:sldMk cId="3681439668" sldId="259"/>
        </pc:sldMkLst>
        <pc:graphicFrameChg chg="mod">
          <ac:chgData name="SCHLOSBERG, CHRISTOPHER [AG/1005]" userId="c5d2ba1d-1225-4fef-a422-877378546cc9" providerId="ADAL" clId="{8D1055E3-7626-CC44-94B9-8319B01EBEF0}" dt="2019-01-21T22:13:08.903" v="51" actId="20577"/>
          <ac:graphicFrameMkLst>
            <pc:docMk/>
            <pc:sldMk cId="3681439668" sldId="259"/>
            <ac:graphicFrameMk id="5" creationId="{7278D41F-08AE-4087-9013-FDFDC48BAE94}"/>
          </ac:graphicFrameMkLst>
        </pc:graphicFrameChg>
      </pc:sldChg>
      <pc:sldChg chg="modSp">
        <pc:chgData name="SCHLOSBERG, CHRISTOPHER [AG/1005]" userId="c5d2ba1d-1225-4fef-a422-877378546cc9" providerId="ADAL" clId="{8D1055E3-7626-CC44-94B9-8319B01EBEF0}" dt="2019-01-21T22:59:01.831" v="75" actId="20577"/>
        <pc:sldMkLst>
          <pc:docMk/>
          <pc:sldMk cId="1734265133" sldId="261"/>
        </pc:sldMkLst>
        <pc:graphicFrameChg chg="mod">
          <ac:chgData name="SCHLOSBERG, CHRISTOPHER [AG/1005]" userId="c5d2ba1d-1225-4fef-a422-877378546cc9" providerId="ADAL" clId="{8D1055E3-7626-CC44-94B9-8319B01EBEF0}" dt="2019-01-21T22:59:01.831" v="75" actId="20577"/>
          <ac:graphicFrameMkLst>
            <pc:docMk/>
            <pc:sldMk cId="1734265133" sldId="261"/>
            <ac:graphicFrameMk id="5" creationId="{4605EDA2-E6E2-4DE4-9241-892775754CA6}"/>
          </ac:graphicFrameMkLst>
        </pc:graphicFrameChg>
      </pc:sldChg>
      <pc:sldChg chg="modSp">
        <pc:chgData name="SCHLOSBERG, CHRISTOPHER [AG/1005]" userId="c5d2ba1d-1225-4fef-a422-877378546cc9" providerId="ADAL" clId="{8D1055E3-7626-CC44-94B9-8319B01EBEF0}" dt="2019-01-21T22:18:07.384" v="61" actId="20577"/>
        <pc:sldMkLst>
          <pc:docMk/>
          <pc:sldMk cId="539505586" sldId="266"/>
        </pc:sldMkLst>
        <pc:spChg chg="mod">
          <ac:chgData name="SCHLOSBERG, CHRISTOPHER [AG/1005]" userId="c5d2ba1d-1225-4fef-a422-877378546cc9" providerId="ADAL" clId="{8D1055E3-7626-CC44-94B9-8319B01EBEF0}" dt="2019-01-21T22:18:07.384" v="61" actId="20577"/>
          <ac:spMkLst>
            <pc:docMk/>
            <pc:sldMk cId="539505586" sldId="266"/>
            <ac:spMk id="3" creationId="{02B65055-BFD0-4E49-8C31-2B3340B1576B}"/>
          </ac:spMkLst>
        </pc:spChg>
      </pc:sldChg>
    </pc:docChg>
  </pc:docChgLst>
  <pc:docChgLst>
    <pc:chgData name="SCHLOSBERG, CHRISTOPHER [AG/1005]" userId="c5d2ba1d-1225-4fef-a422-877378546cc9" providerId="ADAL" clId="{4638FA62-9F93-8740-87EB-57B89273C877}"/>
    <pc:docChg chg="modSld">
      <pc:chgData name="SCHLOSBERG, CHRISTOPHER [AG/1005]" userId="c5d2ba1d-1225-4fef-a422-877378546cc9" providerId="ADAL" clId="{4638FA62-9F93-8740-87EB-57B89273C877}" dt="2019-02-10T18:55:25.894" v="119" actId="20577"/>
      <pc:docMkLst>
        <pc:docMk/>
      </pc:docMkLst>
      <pc:sldChg chg="modSp">
        <pc:chgData name="SCHLOSBERG, CHRISTOPHER [AG/1005]" userId="c5d2ba1d-1225-4fef-a422-877378546cc9" providerId="ADAL" clId="{4638FA62-9F93-8740-87EB-57B89273C877}" dt="2019-02-10T18:55:25.894" v="119" actId="20577"/>
        <pc:sldMkLst>
          <pc:docMk/>
          <pc:sldMk cId="3681439668" sldId="259"/>
        </pc:sldMkLst>
        <pc:graphicFrameChg chg="mod">
          <ac:chgData name="SCHLOSBERG, CHRISTOPHER [AG/1005]" userId="c5d2ba1d-1225-4fef-a422-877378546cc9" providerId="ADAL" clId="{4638FA62-9F93-8740-87EB-57B89273C877}" dt="2019-02-10T18:55:25.894" v="119" actId="20577"/>
          <ac:graphicFrameMkLst>
            <pc:docMk/>
            <pc:sldMk cId="3681439668" sldId="259"/>
            <ac:graphicFrameMk id="5" creationId="{7278D41F-08AE-4087-9013-FDFDC48BAE94}"/>
          </ac:graphicFrameMkLst>
        </pc:graphicFrameChg>
      </pc:sldChg>
      <pc:sldChg chg="modSp">
        <pc:chgData name="SCHLOSBERG, CHRISTOPHER [AG/1005]" userId="c5d2ba1d-1225-4fef-a422-877378546cc9" providerId="ADAL" clId="{4638FA62-9F93-8740-87EB-57B89273C877}" dt="2019-02-10T18:55:07.828" v="92" actId="20577"/>
        <pc:sldMkLst>
          <pc:docMk/>
          <pc:sldMk cId="1734265133" sldId="261"/>
        </pc:sldMkLst>
        <pc:graphicFrameChg chg="mod">
          <ac:chgData name="SCHLOSBERG, CHRISTOPHER [AG/1005]" userId="c5d2ba1d-1225-4fef-a422-877378546cc9" providerId="ADAL" clId="{4638FA62-9F93-8740-87EB-57B89273C877}" dt="2019-02-10T18:55:07.828" v="92" actId="20577"/>
          <ac:graphicFrameMkLst>
            <pc:docMk/>
            <pc:sldMk cId="1734265133" sldId="261"/>
            <ac:graphicFrameMk id="5" creationId="{4605EDA2-E6E2-4DE4-9241-892775754CA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2509C1-968E-4E8F-8C6E-F37E7FAB59AB}" type="datetimeFigureOut">
              <a:rPr lang="en-US" smtClean="0"/>
              <a:t>6/2/2020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226AB2-1993-43FC-A63D-72650E640ECB}" type="slidenum">
              <a:rPr lang="en-US" smtClean="0"/>
              <a:t>‹#›</a:t>
            </a:fld>
            <a:endParaRPr lang="en-US"/>
          </a:p>
        </p:txBody>
      </p:sp>
    </p:spTree>
    <p:extLst>
      <p:ext uri="{BB962C8B-B14F-4D97-AF65-F5344CB8AC3E}">
        <p14:creationId xmlns:p14="http://schemas.microsoft.com/office/powerpoint/2010/main" val="2580048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26AB2-1993-43FC-A63D-72650E640ECB}" type="slidenum">
              <a:rPr lang="en-US" smtClean="0"/>
              <a:t>1</a:t>
            </a:fld>
            <a:endParaRPr lang="en-US"/>
          </a:p>
        </p:txBody>
      </p:sp>
    </p:spTree>
    <p:extLst>
      <p:ext uri="{BB962C8B-B14F-4D97-AF65-F5344CB8AC3E}">
        <p14:creationId xmlns:p14="http://schemas.microsoft.com/office/powerpoint/2010/main" val="556322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CBC2F66-A434-B045-A008-1061E26ACC0A}" type="datetimeFigureOut">
              <a:rPr lang="en-US" smtClean="0"/>
              <a:t>6/2/2020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146756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61216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0504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6980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1714583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BC2F66-A434-B045-A008-1061E26ACC0A}"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999933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CBC2F66-A434-B045-A008-1061E26ACC0A}"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1290903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2F66-A434-B045-A008-1061E26ACC0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503997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2F66-A434-B045-A008-1061E26ACC0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24659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2F66-A434-B045-A008-1061E26ACC0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175081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2F66-A434-B045-A008-1061E26ACC0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08508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2440190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BC2F66-A434-B045-A008-1061E26ACC0A}"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402894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BC2F66-A434-B045-A008-1061E26ACC0A}"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61616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C2F66-A434-B045-A008-1061E26ACC0A}"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15993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82412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BC2F66-A434-B045-A008-1061E26ACC0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F4146C-CDC0-9D45-B196-D871E3ED05F9}" type="slidenum">
              <a:rPr lang="en-US" smtClean="0"/>
              <a:t>‹#›</a:t>
            </a:fld>
            <a:endParaRPr lang="en-US"/>
          </a:p>
        </p:txBody>
      </p:sp>
    </p:spTree>
    <p:extLst>
      <p:ext uri="{BB962C8B-B14F-4D97-AF65-F5344CB8AC3E}">
        <p14:creationId xmlns:p14="http://schemas.microsoft.com/office/powerpoint/2010/main" val="305229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CBC2F66-A434-B045-A008-1061E26ACC0A}" type="datetimeFigureOut">
              <a:rPr lang="en-US" smtClean="0"/>
              <a:t>6/2/2020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F4146C-CDC0-9D45-B196-D871E3ED05F9}" type="slidenum">
              <a:rPr lang="en-US" smtClean="0"/>
              <a:t>‹#›</a:t>
            </a:fld>
            <a:endParaRPr lang="en-US"/>
          </a:p>
        </p:txBody>
      </p:sp>
    </p:spTree>
    <p:extLst>
      <p:ext uri="{BB962C8B-B14F-4D97-AF65-F5344CB8AC3E}">
        <p14:creationId xmlns:p14="http://schemas.microsoft.com/office/powerpoint/2010/main" val="47423390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tificamerican.com/article/how-nist-tested-facial-recognition-algorithms-for-racial-bia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theverge.com/2019/12/20/21031255/facial-recognition-algorithm-bias-gender-race-age-federal-nest-investigation-analysis-amazon"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www.usatoday.com/story/tech/2015/07/01/google-apologizes-after-photos-identify-black-people-as-gorillas/29567465/" TargetMode="External"/><Relationship Id="rId7" Type="http://schemas.openxmlformats.org/officeDocument/2006/relationships/hyperlink" Target="https://www.theverge.com/2018/1/12/16882408/google-racist-gorillas-photo-recognition-algorithm-ai"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technologyreview.com/2019/01/21/137783/algorithms-criminal-justice-ai/"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dvisory.com/research/health-care-it-advisor/resources/posters/2020/how-to-combat-ai-bias?elq_cid=4319834&amp;x_id=0033b00002WslW1AAJ&amp;WT.mc_id=Email%7CDailyBriefing+Spotlight%7Cinfo%7CHCITA%7C2020May19%7Caibias%7C&amp;elqTrackId=8489d6cdc12b49489d4fed882dc901a8&amp;elq=1cb779a92f4c44199dd269595d1fa513&amp;elqaid=86835&amp;elqat=1&amp;elqCampaignId=42587&amp;elqcst=272&amp;elqcsid=4076&amp;elqah=A2A1E29BBB92CE006871B4F763375FCAF1D97C8AC3AC11B8698D5379B8070581"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heguardian.com/technology/2018/jan/19/twitter-admits-far-more-russian-bots-posted-on-election-than-it-had-disclosed" TargetMode="External"/><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blog.twitter.com/official/en_us/topics/company/2018/2016-election-update.htm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newscientist.com/article/2241327-ai-can-distinguish-between-bots-and-humans-based-on-twitter-activity/" TargetMode="External"/><Relationship Id="rId7" Type="http://schemas.openxmlformats.org/officeDocument/2006/relationships/hyperlink" Target="https://arxiv.org/pdf/1705.01613.pd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aaai.org/ocs/index.php/ICWSM/ICWSM15/paper/download/10582/10509" TargetMode="Externa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nytimes.com/2019/07/26/technology/hong-kong-protests-facial-recognition-surveillance.html" TargetMode="External"/><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theatlantic.com/technology/archive/2014/07/makeup/374929/" TargetMode="External"/><Relationship Id="rId5" Type="http://schemas.openxmlformats.org/officeDocument/2006/relationships/hyperlink" Target="https://cvdazzle.com/" TargetMode="External"/><Relationship Id="rId10" Type="http://schemas.openxmlformats.org/officeDocument/2006/relationships/image" Target="../media/image24.png"/><Relationship Id="rId4" Type="http://schemas.openxmlformats.org/officeDocument/2006/relationships/hyperlink" Target="https://www.vox.com/recode/2020/2/11/21131991/clearview-ai-facial-recognition-database-law-enforcement"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d4bl.org/" TargetMode="External"/><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drivendata.org/competitions/" TargetMode="External"/><Relationship Id="rId5" Type="http://schemas.openxmlformats.org/officeDocument/2006/relationships/hyperlink" Target="https://www.datakind.org/" TargetMode="External"/><Relationship Id="rId4" Type="http://schemas.openxmlformats.org/officeDocument/2006/relationships/hyperlink" Target="https://blackinai.github.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etosa.io/ev/principal-component-analysi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hyperlink" Target="https://builtin.com/data-science/step-step-explanation-principal-component-analysi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ytimes.com/2018/02/09/technology/facial-recognition-race-artificial-intelligence.html"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7A758-AEE3-F448-B52F-E54C9D78CC84}"/>
              </a:ext>
            </a:extLst>
          </p:cNvPr>
          <p:cNvSpPr>
            <a:spLocks noGrp="1"/>
          </p:cNvSpPr>
          <p:nvPr>
            <p:ph type="ctrTitle"/>
          </p:nvPr>
        </p:nvSpPr>
        <p:spPr/>
        <p:txBody>
          <a:bodyPr/>
          <a:lstStyle/>
          <a:p>
            <a:r>
              <a:rPr lang="en-US" dirty="0" smtClean="0"/>
              <a:t>Data science week </a:t>
            </a:r>
            <a:r>
              <a:rPr lang="en-US" dirty="0" smtClean="0"/>
              <a:t>19</a:t>
            </a:r>
            <a:endParaRPr lang="en-US" dirty="0"/>
          </a:p>
        </p:txBody>
      </p:sp>
      <p:sp>
        <p:nvSpPr>
          <p:cNvPr id="3" name="Subtitle 2">
            <a:extLst>
              <a:ext uri="{FF2B5EF4-FFF2-40B4-BE49-F238E27FC236}">
                <a16:creationId xmlns="" xmlns:a16="http://schemas.microsoft.com/office/drawing/2014/main" id="{B113600D-E305-CB4E-BFB0-C1EC00DBC445}"/>
              </a:ext>
            </a:extLst>
          </p:cNvPr>
          <p:cNvSpPr>
            <a:spLocks noGrp="1"/>
          </p:cNvSpPr>
          <p:nvPr>
            <p:ph type="subTitle" idx="1"/>
          </p:nvPr>
        </p:nvSpPr>
        <p:spPr/>
        <p:txBody>
          <a:bodyPr/>
          <a:lstStyle/>
          <a:p>
            <a:r>
              <a:rPr lang="en-US" dirty="0" smtClean="0"/>
              <a:t>Winter 2020 </a:t>
            </a:r>
            <a:r>
              <a:rPr lang="en-US" dirty="0"/>
              <a:t>Data Science Cohort</a:t>
            </a:r>
          </a:p>
        </p:txBody>
      </p:sp>
    </p:spTree>
    <p:extLst>
      <p:ext uri="{BB962C8B-B14F-4D97-AF65-F5344CB8AC3E}">
        <p14:creationId xmlns:p14="http://schemas.microsoft.com/office/powerpoint/2010/main" val="313000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470702" y="281688"/>
            <a:ext cx="6613463" cy="4764502"/>
          </a:xfrm>
        </p:spPr>
        <p:txBody>
          <a:bodyPr>
            <a:noAutofit/>
          </a:bodyPr>
          <a:lstStyle/>
          <a:p>
            <a:pPr marL="0" indent="0">
              <a:buNone/>
            </a:pPr>
            <a:r>
              <a:rPr lang="en-US" sz="2800" dirty="0" smtClean="0"/>
              <a:t>Facial recognition algorithms:</a:t>
            </a:r>
          </a:p>
          <a:p>
            <a:r>
              <a:rPr lang="en-US" sz="2800" dirty="0" smtClean="0">
                <a:hlinkClick r:id="rId3"/>
              </a:rPr>
              <a:t>2019 National Institutes of Standards and Technology (NIST):</a:t>
            </a:r>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pPr marL="0" indent="0">
              <a:buNone/>
            </a:pPr>
            <a:endParaRPr lang="en-US" sz="2400" dirty="0" smtClean="0"/>
          </a:p>
          <a:p>
            <a:pPr marL="457200" lvl="1" indent="0">
              <a:buNone/>
            </a:pPr>
            <a:endParaRPr lang="en-US" dirty="0" smtClean="0"/>
          </a:p>
        </p:txBody>
      </p:sp>
      <p:pic>
        <p:nvPicPr>
          <p:cNvPr id="3" name="Picture 2"/>
          <p:cNvPicPr>
            <a:picLocks noChangeAspect="1"/>
          </p:cNvPicPr>
          <p:nvPr/>
        </p:nvPicPr>
        <p:blipFill>
          <a:blip r:embed="rId4"/>
          <a:stretch>
            <a:fillRect/>
          </a:stretch>
        </p:blipFill>
        <p:spPr>
          <a:xfrm>
            <a:off x="4354565" y="2454907"/>
            <a:ext cx="7606625" cy="2181083"/>
          </a:xfrm>
          <a:prstGeom prst="rect">
            <a:avLst/>
          </a:prstGeom>
        </p:spPr>
      </p:pic>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5102701" y="2157334"/>
            <a:ext cx="6272343" cy="4524315"/>
          </a:xfrm>
          <a:prstGeom prst="rect">
            <a:avLst/>
          </a:prstGeom>
          <a:noFill/>
        </p:spPr>
        <p:txBody>
          <a:bodyPr wrap="square" rtlCol="0">
            <a:spAutoFit/>
          </a:bodyPr>
          <a:lstStyle/>
          <a:p>
            <a:pPr lvl="0" eaLnBrk="0" fontAlgn="base" hangingPunct="0">
              <a:spcBef>
                <a:spcPct val="0"/>
              </a:spcBef>
              <a:spcAft>
                <a:spcPct val="0"/>
              </a:spcAft>
            </a:pPr>
            <a:r>
              <a:rPr lang="en-US" altLang="en-US" b="1" dirty="0">
                <a:solidFill>
                  <a:srgbClr val="323232"/>
                </a:solidFill>
              </a:rPr>
              <a:t>Algorithms developed in Asian countries seemed to fare better with nonwhite faces. What did the report say about that?</a:t>
            </a:r>
            <a:endParaRPr lang="en-US" altLang="en-US" sz="1000" dirty="0"/>
          </a:p>
          <a:p>
            <a:pPr lvl="0" eaLnBrk="0" fontAlgn="base" hangingPunct="0">
              <a:spcBef>
                <a:spcPct val="0"/>
              </a:spcBef>
              <a:spcAft>
                <a:spcPct val="0"/>
              </a:spcAft>
            </a:pPr>
            <a:r>
              <a:rPr lang="en-US" altLang="en-US" dirty="0">
                <a:solidFill>
                  <a:srgbClr val="323232"/>
                </a:solidFill>
              </a:rPr>
              <a:t>What, specifically, it was talking about there was that algorithms developed in Asian countries didn’t have the demographic differentials for Asian faces. And what that indicates is there’s some promise that data that the algorithms train with could improve these performances. We don’t know, specifically, what the algorithm was trained on. We’re just making some level of assumption that the ones in Asian countries are trained with more Asian faces than most of the other algorithms.</a:t>
            </a:r>
            <a:endParaRPr lang="en-US" altLang="en-US" sz="1000" dirty="0"/>
          </a:p>
          <a:p>
            <a:pPr lvl="0" eaLnBrk="0" fontAlgn="base" hangingPunct="0">
              <a:spcBef>
                <a:spcPct val="0"/>
              </a:spcBef>
              <a:spcAft>
                <a:spcPct val="0"/>
              </a:spcAft>
            </a:pPr>
            <a:r>
              <a:rPr lang="en-US" altLang="en-US" b="1" dirty="0">
                <a:solidFill>
                  <a:srgbClr val="323232"/>
                </a:solidFill>
              </a:rPr>
              <a:t>So why haven’t developers in the U.S. trained their algorithms on more diverse faces?</a:t>
            </a:r>
            <a:endParaRPr lang="en-US" altLang="en-US" sz="1000" dirty="0"/>
          </a:p>
          <a:p>
            <a:pPr lvl="0" eaLnBrk="0" fontAlgn="base" hangingPunct="0">
              <a:spcBef>
                <a:spcPct val="0"/>
              </a:spcBef>
              <a:spcAft>
                <a:spcPct val="0"/>
              </a:spcAft>
            </a:pPr>
            <a:r>
              <a:rPr lang="en-US" altLang="en-US" dirty="0">
                <a:solidFill>
                  <a:srgbClr val="323232"/>
                </a:solidFill>
              </a:rPr>
              <a:t>When you get into these deep-learning and convolutional neural networks, you need large amounts of data and access to those data. That may not be trivial.</a:t>
            </a:r>
            <a:endParaRPr lang="en-US" altLang="en-US" dirty="0"/>
          </a:p>
          <a:p>
            <a:endParaRPr lang="en-US" dirty="0"/>
          </a:p>
        </p:txBody>
      </p:sp>
      <p:grpSp>
        <p:nvGrpSpPr>
          <p:cNvPr id="40" name="Group 39"/>
          <p:cNvGrpSpPr/>
          <p:nvPr/>
        </p:nvGrpSpPr>
        <p:grpSpPr>
          <a:xfrm>
            <a:off x="4552664" y="2569482"/>
            <a:ext cx="7210425" cy="2074404"/>
            <a:chOff x="4552664" y="3898555"/>
            <a:chExt cx="7210425" cy="2074404"/>
          </a:xfrm>
        </p:grpSpPr>
        <p:pic>
          <p:nvPicPr>
            <p:cNvPr id="9" name="Picture 8"/>
            <p:cNvPicPr>
              <a:picLocks noChangeAspect="1"/>
            </p:cNvPicPr>
            <p:nvPr/>
          </p:nvPicPr>
          <p:blipFill>
            <a:blip r:embed="rId5"/>
            <a:stretch>
              <a:fillRect/>
            </a:stretch>
          </p:blipFill>
          <p:spPr>
            <a:xfrm>
              <a:off x="4552664" y="3898555"/>
              <a:ext cx="7210425" cy="1933575"/>
            </a:xfrm>
            <a:prstGeom prst="rect">
              <a:avLst/>
            </a:prstGeom>
          </p:spPr>
        </p:pic>
        <p:sp>
          <p:nvSpPr>
            <p:cNvPr id="11" name="TextBox 10"/>
            <p:cNvSpPr txBox="1"/>
            <p:nvPr/>
          </p:nvSpPr>
          <p:spPr>
            <a:xfrm>
              <a:off x="10791985" y="5603627"/>
              <a:ext cx="797013" cy="369332"/>
            </a:xfrm>
            <a:prstGeom prst="rect">
              <a:avLst/>
            </a:prstGeom>
            <a:noFill/>
          </p:spPr>
          <p:txBody>
            <a:bodyPr wrap="none" rtlCol="0">
              <a:spAutoFit/>
            </a:bodyPr>
            <a:lstStyle/>
            <a:p>
              <a:r>
                <a:rPr lang="en-US" dirty="0" smtClean="0">
                  <a:hlinkClick r:id="rId6"/>
                </a:rPr>
                <a:t>Source</a:t>
              </a:r>
              <a:endParaRPr lang="en-US" dirty="0"/>
            </a:p>
          </p:txBody>
        </p:sp>
      </p:grpSp>
    </p:spTree>
    <p:extLst>
      <p:ext uri="{BB962C8B-B14F-4D97-AF65-F5344CB8AC3E}">
        <p14:creationId xmlns:p14="http://schemas.microsoft.com/office/powerpoint/2010/main" val="15919955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470702" y="281688"/>
            <a:ext cx="6613463" cy="4764502"/>
          </a:xfrm>
        </p:spPr>
        <p:txBody>
          <a:bodyPr>
            <a:noAutofit/>
          </a:bodyPr>
          <a:lstStyle/>
          <a:p>
            <a:pPr marL="0" indent="0">
              <a:buNone/>
            </a:pPr>
            <a:r>
              <a:rPr lang="en-US" sz="2800" dirty="0" smtClean="0"/>
              <a:t>Facial recognition algorithms:</a:t>
            </a:r>
          </a:p>
          <a:p>
            <a:r>
              <a:rPr lang="en-US" sz="2800" dirty="0" smtClean="0">
                <a:hlinkClick r:id="rId3"/>
              </a:rPr>
              <a:t>Google</a:t>
            </a:r>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pPr marL="0" indent="0">
              <a:buNone/>
            </a:pPr>
            <a:endParaRPr lang="en-US" sz="2400" dirty="0" smtClean="0"/>
          </a:p>
          <a:p>
            <a:pPr marL="457200" lvl="1" indent="0">
              <a:buNone/>
            </a:pPr>
            <a:endParaRPr lang="en-US" dirty="0" smtClean="0"/>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stretch>
            <a:fillRect/>
          </a:stretch>
        </p:blipFill>
        <p:spPr>
          <a:xfrm>
            <a:off x="4662758" y="1570733"/>
            <a:ext cx="6229350" cy="1666875"/>
          </a:xfrm>
          <a:prstGeom prst="rect">
            <a:avLst/>
          </a:prstGeom>
        </p:spPr>
      </p:pic>
      <p:pic>
        <p:nvPicPr>
          <p:cNvPr id="6" name="Picture 5"/>
          <p:cNvPicPr>
            <a:picLocks noChangeAspect="1"/>
          </p:cNvPicPr>
          <p:nvPr/>
        </p:nvPicPr>
        <p:blipFill rotWithShape="1">
          <a:blip r:embed="rId5"/>
          <a:srcRect b="69997"/>
          <a:stretch/>
        </p:blipFill>
        <p:spPr>
          <a:xfrm>
            <a:off x="4578590" y="3355524"/>
            <a:ext cx="6505575" cy="1280313"/>
          </a:xfrm>
          <a:prstGeom prst="rect">
            <a:avLst/>
          </a:prstGeom>
        </p:spPr>
      </p:pic>
      <p:grpSp>
        <p:nvGrpSpPr>
          <p:cNvPr id="11" name="Group 10"/>
          <p:cNvGrpSpPr/>
          <p:nvPr/>
        </p:nvGrpSpPr>
        <p:grpSpPr>
          <a:xfrm>
            <a:off x="4286456" y="4806025"/>
            <a:ext cx="7839559" cy="1785991"/>
            <a:chOff x="4286456" y="4806025"/>
            <a:chExt cx="7839559" cy="1785991"/>
          </a:xfrm>
        </p:grpSpPr>
        <p:pic>
          <p:nvPicPr>
            <p:cNvPr id="7" name="Picture 6"/>
            <p:cNvPicPr>
              <a:picLocks noChangeAspect="1"/>
            </p:cNvPicPr>
            <p:nvPr/>
          </p:nvPicPr>
          <p:blipFill rotWithShape="1">
            <a:blip r:embed="rId6"/>
            <a:srcRect t="20009"/>
            <a:stretch/>
          </p:blipFill>
          <p:spPr>
            <a:xfrm>
              <a:off x="4286456" y="4806025"/>
              <a:ext cx="7839559" cy="1785991"/>
            </a:xfrm>
            <a:prstGeom prst="rect">
              <a:avLst/>
            </a:prstGeom>
          </p:spPr>
        </p:pic>
        <p:sp>
          <p:nvSpPr>
            <p:cNvPr id="9" name="TextBox 8"/>
            <p:cNvSpPr txBox="1"/>
            <p:nvPr/>
          </p:nvSpPr>
          <p:spPr>
            <a:xfrm>
              <a:off x="11107755" y="6208996"/>
              <a:ext cx="797013" cy="369332"/>
            </a:xfrm>
            <a:prstGeom prst="rect">
              <a:avLst/>
            </a:prstGeom>
            <a:noFill/>
          </p:spPr>
          <p:txBody>
            <a:bodyPr wrap="none" rtlCol="0">
              <a:spAutoFit/>
            </a:bodyPr>
            <a:lstStyle/>
            <a:p>
              <a:r>
                <a:rPr lang="en-US" dirty="0" smtClean="0">
                  <a:hlinkClick r:id="rId7"/>
                </a:rPr>
                <a:t>Source</a:t>
              </a:r>
              <a:endParaRPr lang="en-US" dirty="0"/>
            </a:p>
          </p:txBody>
        </p:sp>
      </p:grpSp>
    </p:spTree>
    <p:extLst>
      <p:ext uri="{BB962C8B-B14F-4D97-AF65-F5344CB8AC3E}">
        <p14:creationId xmlns:p14="http://schemas.microsoft.com/office/powerpoint/2010/main" val="10898818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470702" y="281688"/>
            <a:ext cx="7459028" cy="4764502"/>
          </a:xfrm>
        </p:spPr>
        <p:txBody>
          <a:bodyPr>
            <a:noAutofit/>
          </a:bodyPr>
          <a:lstStyle/>
          <a:p>
            <a:pPr marL="0" indent="0">
              <a:buNone/>
            </a:pPr>
            <a:r>
              <a:rPr lang="en-US" sz="2800" dirty="0" smtClean="0"/>
              <a:t>Prison sentencing:</a:t>
            </a:r>
          </a:p>
          <a:p>
            <a:r>
              <a:rPr lang="en-US" sz="2800" dirty="0" smtClean="0">
                <a:hlinkClick r:id="rId3"/>
              </a:rPr>
              <a:t>MIT Technology review</a:t>
            </a:r>
            <a:r>
              <a:rPr lang="en-US" sz="2800" dirty="0" smtClean="0"/>
              <a:t>:</a:t>
            </a:r>
          </a:p>
          <a:p>
            <a:endParaRPr lang="en-US" sz="2800" dirty="0" smtClean="0"/>
          </a:p>
          <a:p>
            <a:endParaRPr lang="en-US" sz="2800" dirty="0"/>
          </a:p>
          <a:p>
            <a:endParaRPr lang="en-US" sz="2800" dirty="0" smtClean="0"/>
          </a:p>
          <a:p>
            <a:r>
              <a:rPr lang="en-US" sz="1800" dirty="0" smtClean="0"/>
              <a:t>“</a:t>
            </a:r>
            <a:r>
              <a:rPr lang="en-US" sz="1800" dirty="0"/>
              <a:t>Risk assessment tools are designed to do one thing: take in the details of a defendant’s profile and spit out a recidivism score—a single number estimating the likelihood that he or she will reoffend. A judge then factors that score into a myriad of decisions that can determine what type of rehabilitation services particular defendants should receive, whether they should be held in jail before trial, and how severe their sentences should be. A low score paves the way for a kinder fate. A high score does precisely the opposite</a:t>
            </a:r>
            <a:r>
              <a:rPr lang="en-US" sz="1800" dirty="0" smtClean="0"/>
              <a:t>.”</a:t>
            </a:r>
            <a:endParaRPr lang="en-US" sz="1800" dirty="0"/>
          </a:p>
          <a:p>
            <a:endParaRPr lang="en-US" sz="2800" dirty="0" smtClean="0"/>
          </a:p>
          <a:p>
            <a:endParaRPr lang="en-US" sz="2800" dirty="0"/>
          </a:p>
          <a:p>
            <a:endParaRPr lang="en-US" sz="2800" dirty="0" smtClean="0"/>
          </a:p>
          <a:p>
            <a:endParaRPr lang="en-US" sz="2800" dirty="0" smtClean="0"/>
          </a:p>
          <a:p>
            <a:pPr marL="0" indent="0">
              <a:buNone/>
            </a:pPr>
            <a:endParaRPr lang="en-US" sz="2400" dirty="0" smtClean="0"/>
          </a:p>
          <a:p>
            <a:pPr marL="457200" lvl="1" indent="0">
              <a:buNone/>
            </a:pPr>
            <a:endParaRPr lang="en-US" dirty="0" smtClean="0"/>
          </a:p>
        </p:txBody>
      </p:sp>
      <p:sp>
        <p:nvSpPr>
          <p:cNvPr id="5"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endParaRPr lang="en-US" altLang="en-US" dirty="0" smtClean="0">
              <a:solidFill>
                <a:prstClr val="black"/>
              </a:solidFill>
            </a:endParaRPr>
          </a:p>
        </p:txBody>
      </p:sp>
      <p:pic>
        <p:nvPicPr>
          <p:cNvPr id="4" name="Picture 3"/>
          <p:cNvPicPr>
            <a:picLocks noChangeAspect="1"/>
          </p:cNvPicPr>
          <p:nvPr/>
        </p:nvPicPr>
        <p:blipFill>
          <a:blip r:embed="rId4"/>
          <a:stretch>
            <a:fillRect/>
          </a:stretch>
        </p:blipFill>
        <p:spPr>
          <a:xfrm>
            <a:off x="4970977" y="1599929"/>
            <a:ext cx="5915025" cy="1943100"/>
          </a:xfrm>
          <a:prstGeom prst="rect">
            <a:avLst/>
          </a:prstGeom>
        </p:spPr>
      </p:pic>
      <p:sp>
        <p:nvSpPr>
          <p:cNvPr id="6" name="Rectangle 5"/>
          <p:cNvSpPr/>
          <p:nvPr/>
        </p:nvSpPr>
        <p:spPr>
          <a:xfrm>
            <a:off x="4475465" y="3538266"/>
            <a:ext cx="7379838" cy="2745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tx1"/>
                </a:solidFill>
              </a:rPr>
              <a:t>“You </a:t>
            </a:r>
            <a:r>
              <a:rPr lang="en-US" dirty="0">
                <a:solidFill>
                  <a:schemeClr val="tx1"/>
                </a:solidFill>
              </a:rPr>
              <a:t>may have already spotted the problem. Modern-day risk assessment tools are often driven by algorithms trained on historical crime data</a:t>
            </a:r>
            <a:r>
              <a:rPr lang="en-US" dirty="0" smtClean="0">
                <a:solidFill>
                  <a:schemeClr val="tx1"/>
                </a:solidFill>
              </a:rPr>
              <a:t>. </a:t>
            </a:r>
            <a:r>
              <a:rPr lang="en-US" dirty="0">
                <a:solidFill>
                  <a:schemeClr val="tx1"/>
                </a:solidFill>
              </a:rPr>
              <a:t>[…] Now populations that have historically been disproportionately targeted by law enforcement—especially low-income and minority communities—are at risk of being slapped with high recidivism scores. As a result, the algorithm could amplify and perpetuate embedded biases and generate even more bias-tainted data to feed a vicious cycle. </a:t>
            </a:r>
            <a:r>
              <a:rPr lang="en-US" b="1" dirty="0">
                <a:solidFill>
                  <a:srgbClr val="FF0000"/>
                </a:solidFill>
              </a:rPr>
              <a:t>Because most risk assessment algorithms are proprietary, it’s also impossible to interrogate their decisions or hold them accountable</a:t>
            </a:r>
            <a:r>
              <a:rPr lang="en-US"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5251208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Summary</a:t>
            </a:r>
            <a:endParaRPr lang="en-US" dirty="0">
              <a:solidFill>
                <a:srgbClr val="FFFFFF"/>
              </a:solidFill>
            </a:endParaRPr>
          </a:p>
        </p:txBody>
      </p:sp>
      <p:sp>
        <p:nvSpPr>
          <p:cNvPr id="73" name="Content Placeholder 2"/>
          <p:cNvSpPr>
            <a:spLocks noGrp="1"/>
          </p:cNvSpPr>
          <p:nvPr>
            <p:ph idx="1"/>
          </p:nvPr>
        </p:nvSpPr>
        <p:spPr>
          <a:xfrm>
            <a:off x="4608718" y="515666"/>
            <a:ext cx="6613463" cy="4764502"/>
          </a:xfrm>
        </p:spPr>
        <p:txBody>
          <a:bodyPr>
            <a:noAutofit/>
          </a:bodyPr>
          <a:lstStyle/>
          <a:p>
            <a:r>
              <a:rPr lang="en-US" sz="2800" dirty="0" smtClean="0"/>
              <a:t>Some problems that perpetuate bias in ML/AI</a:t>
            </a:r>
          </a:p>
          <a:p>
            <a:pPr lvl="1"/>
            <a:r>
              <a:rPr lang="en-US" sz="2400" dirty="0" smtClean="0"/>
              <a:t>Non-representative training sets</a:t>
            </a:r>
          </a:p>
          <a:p>
            <a:pPr lvl="1"/>
            <a:r>
              <a:rPr lang="en-US" sz="2400" dirty="0" smtClean="0"/>
              <a:t>Training sets from a biased society</a:t>
            </a:r>
          </a:p>
          <a:p>
            <a:pPr lvl="1"/>
            <a:r>
              <a:rPr lang="en-US" sz="2400" dirty="0" smtClean="0"/>
              <a:t>Low </a:t>
            </a:r>
            <a:r>
              <a:rPr lang="en-US" sz="2400" dirty="0" err="1" smtClean="0"/>
              <a:t>explainability</a:t>
            </a:r>
            <a:endParaRPr lang="en-US" sz="2400" dirty="0" smtClean="0"/>
          </a:p>
          <a:p>
            <a:pPr lvl="2"/>
            <a:r>
              <a:rPr lang="en-US" sz="2000" dirty="0" smtClean="0"/>
              <a:t>Because ML algorithms can inherently be hard to interpret</a:t>
            </a:r>
          </a:p>
          <a:p>
            <a:pPr lvl="2"/>
            <a:r>
              <a:rPr lang="en-US" sz="2000" dirty="0" smtClean="0"/>
              <a:t>Because proprietary companies don’t always release their code, trained models, or training sets</a:t>
            </a:r>
          </a:p>
          <a:p>
            <a:pPr lvl="1"/>
            <a:r>
              <a:rPr lang="en-US" sz="2400" dirty="0" smtClean="0"/>
              <a:t>Underrepresentation in tech</a:t>
            </a:r>
            <a:endParaRPr lang="en-US" sz="2400" dirty="0" smtClean="0"/>
          </a:p>
          <a:p>
            <a:pPr marL="457200" lvl="1" indent="0">
              <a:buNone/>
            </a:pPr>
            <a:endParaRPr lang="en-US" dirty="0" smtClean="0"/>
          </a:p>
        </p:txBody>
      </p:sp>
    </p:spTree>
    <p:extLst>
      <p:ext uri="{BB962C8B-B14F-4D97-AF65-F5344CB8AC3E}">
        <p14:creationId xmlns:p14="http://schemas.microsoft.com/office/powerpoint/2010/main" val="15753944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What can we do?</a:t>
            </a:r>
            <a:endParaRPr lang="en-US" dirty="0">
              <a:solidFill>
                <a:srgbClr val="FFFFFF"/>
              </a:solidFill>
            </a:endParaRPr>
          </a:p>
        </p:txBody>
      </p:sp>
      <p:sp>
        <p:nvSpPr>
          <p:cNvPr id="73" name="Content Placeholder 2"/>
          <p:cNvSpPr>
            <a:spLocks noGrp="1"/>
          </p:cNvSpPr>
          <p:nvPr>
            <p:ph idx="1"/>
          </p:nvPr>
        </p:nvSpPr>
        <p:spPr>
          <a:xfrm>
            <a:off x="4608718" y="515666"/>
            <a:ext cx="6613463" cy="4764502"/>
          </a:xfrm>
        </p:spPr>
        <p:txBody>
          <a:bodyPr>
            <a:noAutofit/>
          </a:bodyPr>
          <a:lstStyle/>
          <a:p>
            <a:r>
              <a:rPr lang="en-US" sz="2800" dirty="0" smtClean="0"/>
              <a:t>Ask the right questions</a:t>
            </a:r>
          </a:p>
          <a:p>
            <a:pPr lvl="1"/>
            <a:r>
              <a:rPr lang="en-US" sz="2400" dirty="0" smtClean="0"/>
              <a:t>Am I building a tool that could be used for unjust purposes? What will the impacts of my generated predictions be?</a:t>
            </a:r>
          </a:p>
          <a:p>
            <a:pPr lvl="1"/>
            <a:r>
              <a:rPr lang="en-US" sz="2400" dirty="0" smtClean="0"/>
              <a:t>Am I training on biased data? Can </a:t>
            </a:r>
            <a:r>
              <a:rPr lang="en-US" sz="2400" dirty="0" smtClean="0"/>
              <a:t>I find more representative datasets? Will I perpetuate biased systems with the training data I use?</a:t>
            </a:r>
          </a:p>
          <a:p>
            <a:pPr lvl="1"/>
            <a:r>
              <a:rPr lang="en-US" sz="2400" dirty="0" smtClean="0">
                <a:hlinkClick r:id="rId3"/>
              </a:rPr>
              <a:t>How to combat AI bias</a:t>
            </a:r>
            <a:endParaRPr lang="en-US" sz="2400" dirty="0" smtClean="0"/>
          </a:p>
          <a:p>
            <a:r>
              <a:rPr lang="en-US" sz="2800" dirty="0" smtClean="0"/>
              <a:t>Understand how ML/AI works and use those skills to counter nefarious uses</a:t>
            </a:r>
            <a:endParaRPr lang="en-US" sz="2800" dirty="0" smtClean="0"/>
          </a:p>
          <a:p>
            <a:pPr marL="457200" lvl="1" indent="0">
              <a:buNone/>
            </a:pPr>
            <a:endParaRPr lang="en-US" dirty="0" smtClean="0"/>
          </a:p>
        </p:txBody>
      </p:sp>
    </p:spTree>
    <p:extLst>
      <p:ext uri="{BB962C8B-B14F-4D97-AF65-F5344CB8AC3E}">
        <p14:creationId xmlns:p14="http://schemas.microsoft.com/office/powerpoint/2010/main" val="40344541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Case study: good vs evil</a:t>
            </a:r>
            <a:endParaRPr lang="en-US" dirty="0">
              <a:solidFill>
                <a:srgbClr val="FFFFFF"/>
              </a:solidFill>
            </a:endParaRPr>
          </a:p>
        </p:txBody>
      </p:sp>
      <p:sp>
        <p:nvSpPr>
          <p:cNvPr id="73" name="Content Placeholder 2"/>
          <p:cNvSpPr>
            <a:spLocks noGrp="1"/>
          </p:cNvSpPr>
          <p:nvPr>
            <p:ph idx="1"/>
          </p:nvPr>
        </p:nvSpPr>
        <p:spPr>
          <a:xfrm>
            <a:off x="4394406" y="75501"/>
            <a:ext cx="6613463" cy="4900047"/>
          </a:xfrm>
        </p:spPr>
        <p:txBody>
          <a:bodyPr>
            <a:noAutofit/>
          </a:bodyPr>
          <a:lstStyle/>
          <a:p>
            <a:r>
              <a:rPr lang="en-US" sz="2800" dirty="0" smtClean="0"/>
              <a:t>Bots</a:t>
            </a:r>
          </a:p>
          <a:p>
            <a:pPr lvl="1"/>
            <a:r>
              <a:rPr lang="en-US" dirty="0" smtClean="0">
                <a:hlinkClick r:id="rId3"/>
              </a:rPr>
              <a:t>Russian Twitter bots in the 2016 election</a:t>
            </a:r>
            <a:endParaRPr lang="en-US" dirty="0" smtClean="0"/>
          </a:p>
          <a:p>
            <a:pPr lvl="1"/>
            <a:r>
              <a:rPr lang="en-US" dirty="0" smtClean="0">
                <a:hlinkClick r:id="rId4"/>
              </a:rPr>
              <a:t>Twitter examples</a:t>
            </a:r>
            <a:r>
              <a:rPr lang="en-US" dirty="0" smtClean="0"/>
              <a:t>:</a:t>
            </a:r>
          </a:p>
          <a:p>
            <a:pPr lvl="1"/>
            <a:endParaRPr lang="en-US" dirty="0" smtClean="0"/>
          </a:p>
          <a:p>
            <a:pPr lvl="1"/>
            <a:endParaRPr lang="en-US" dirty="0" smtClean="0"/>
          </a:p>
          <a:p>
            <a:pPr lvl="1"/>
            <a:endParaRPr lang="en-US" dirty="0"/>
          </a:p>
          <a:p>
            <a:pPr marL="457200" lvl="1" indent="0">
              <a:buNone/>
            </a:pPr>
            <a:endParaRPr lang="en-US" dirty="0" smtClean="0"/>
          </a:p>
        </p:txBody>
      </p:sp>
      <p:pic>
        <p:nvPicPr>
          <p:cNvPr id="98" name="Picture 97"/>
          <p:cNvPicPr>
            <a:picLocks noChangeAspect="1"/>
          </p:cNvPicPr>
          <p:nvPr/>
        </p:nvPicPr>
        <p:blipFill>
          <a:blip r:embed="rId5"/>
          <a:stretch>
            <a:fillRect/>
          </a:stretch>
        </p:blipFill>
        <p:spPr>
          <a:xfrm>
            <a:off x="8701834" y="2929328"/>
            <a:ext cx="2928042" cy="3194975"/>
          </a:xfrm>
          <a:prstGeom prst="rect">
            <a:avLst/>
          </a:prstGeom>
        </p:spPr>
      </p:pic>
      <p:pic>
        <p:nvPicPr>
          <p:cNvPr id="99" name="Picture 98"/>
          <p:cNvPicPr>
            <a:picLocks noChangeAspect="1"/>
          </p:cNvPicPr>
          <p:nvPr/>
        </p:nvPicPr>
        <p:blipFill>
          <a:blip r:embed="rId6"/>
          <a:stretch>
            <a:fillRect/>
          </a:stretch>
        </p:blipFill>
        <p:spPr>
          <a:xfrm>
            <a:off x="4831189" y="1610608"/>
            <a:ext cx="4925116" cy="1166669"/>
          </a:xfrm>
          <a:prstGeom prst="rect">
            <a:avLst/>
          </a:prstGeom>
        </p:spPr>
      </p:pic>
      <p:pic>
        <p:nvPicPr>
          <p:cNvPr id="100" name="Picture 99"/>
          <p:cNvPicPr>
            <a:picLocks noChangeAspect="1"/>
          </p:cNvPicPr>
          <p:nvPr/>
        </p:nvPicPr>
        <p:blipFill>
          <a:blip r:embed="rId7"/>
          <a:stretch>
            <a:fillRect/>
          </a:stretch>
        </p:blipFill>
        <p:spPr>
          <a:xfrm>
            <a:off x="4577708" y="3031187"/>
            <a:ext cx="3792435" cy="3180227"/>
          </a:xfrm>
          <a:prstGeom prst="rect">
            <a:avLst/>
          </a:prstGeom>
        </p:spPr>
      </p:pic>
    </p:spTree>
    <p:extLst>
      <p:ext uri="{BB962C8B-B14F-4D97-AF65-F5344CB8AC3E}">
        <p14:creationId xmlns:p14="http://schemas.microsoft.com/office/powerpoint/2010/main" val="2185672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Case study: good vs evil</a:t>
            </a:r>
            <a:endParaRPr lang="en-US" dirty="0">
              <a:solidFill>
                <a:srgbClr val="FFFFFF"/>
              </a:solidFill>
            </a:endParaRPr>
          </a:p>
        </p:txBody>
      </p:sp>
      <p:sp>
        <p:nvSpPr>
          <p:cNvPr id="73" name="Content Placeholder 2"/>
          <p:cNvSpPr>
            <a:spLocks noGrp="1"/>
          </p:cNvSpPr>
          <p:nvPr>
            <p:ph idx="1"/>
          </p:nvPr>
        </p:nvSpPr>
        <p:spPr>
          <a:xfrm>
            <a:off x="4401500" y="335257"/>
            <a:ext cx="6613463" cy="4900047"/>
          </a:xfrm>
        </p:spPr>
        <p:txBody>
          <a:bodyPr>
            <a:noAutofit/>
          </a:bodyPr>
          <a:lstStyle/>
          <a:p>
            <a:r>
              <a:rPr lang="en-US" sz="2800" dirty="0" smtClean="0"/>
              <a:t>Bot detection</a:t>
            </a:r>
          </a:p>
          <a:p>
            <a:pPr lvl="1"/>
            <a:r>
              <a:rPr lang="en-US" sz="2000" dirty="0" smtClean="0">
                <a:hlinkClick r:id="rId3"/>
              </a:rPr>
              <a:t>AI can distinguish between bots and humans based on Twitte</a:t>
            </a:r>
            <a:r>
              <a:rPr lang="en-US" dirty="0" smtClean="0">
                <a:hlinkClick r:id="rId3"/>
              </a:rPr>
              <a:t>r activity</a:t>
            </a:r>
            <a:endParaRPr lang="en-US" sz="2000" dirty="0" smtClean="0"/>
          </a:p>
          <a:p>
            <a:pPr marL="457200" lvl="1" indent="0">
              <a:buNone/>
            </a:pPr>
            <a:endParaRPr lang="en-US" dirty="0" smtClean="0"/>
          </a:p>
        </p:txBody>
      </p:sp>
      <p:grpSp>
        <p:nvGrpSpPr>
          <p:cNvPr id="40" name="Group 39"/>
          <p:cNvGrpSpPr/>
          <p:nvPr/>
        </p:nvGrpSpPr>
        <p:grpSpPr>
          <a:xfrm>
            <a:off x="4370425" y="2138219"/>
            <a:ext cx="3324331" cy="1890469"/>
            <a:chOff x="4456617" y="4630614"/>
            <a:chExt cx="3324331" cy="1890469"/>
          </a:xfrm>
        </p:grpSpPr>
        <p:grpSp>
          <p:nvGrpSpPr>
            <p:cNvPr id="82" name="Group 81"/>
            <p:cNvGrpSpPr/>
            <p:nvPr/>
          </p:nvGrpSpPr>
          <p:grpSpPr>
            <a:xfrm>
              <a:off x="4456617" y="4630614"/>
              <a:ext cx="3324331" cy="1690338"/>
              <a:chOff x="4179469" y="4801588"/>
              <a:chExt cx="3599160" cy="1830082"/>
            </a:xfrm>
          </p:grpSpPr>
          <p:grpSp>
            <p:nvGrpSpPr>
              <p:cNvPr id="11" name="Group 10"/>
              <p:cNvGrpSpPr/>
              <p:nvPr/>
            </p:nvGrpSpPr>
            <p:grpSpPr>
              <a:xfrm>
                <a:off x="4179469" y="4801588"/>
                <a:ext cx="3599160" cy="1830082"/>
                <a:chOff x="4179469" y="4801588"/>
                <a:chExt cx="3599160" cy="1830082"/>
              </a:xfrm>
            </p:grpSpPr>
            <p:pic>
              <p:nvPicPr>
                <p:cNvPr id="8" name="Picture 7"/>
                <p:cNvPicPr>
                  <a:picLocks noChangeAspect="1"/>
                </p:cNvPicPr>
                <p:nvPr/>
              </p:nvPicPr>
              <p:blipFill>
                <a:blip r:embed="rId4"/>
                <a:stretch>
                  <a:fillRect/>
                </a:stretch>
              </p:blipFill>
              <p:spPr>
                <a:xfrm>
                  <a:off x="4179469" y="4801588"/>
                  <a:ext cx="3599160" cy="585910"/>
                </a:xfrm>
                <a:prstGeom prst="rect">
                  <a:avLst/>
                </a:prstGeom>
              </p:spPr>
            </p:pic>
            <p:pic>
              <p:nvPicPr>
                <p:cNvPr id="9" name="Picture 8"/>
                <p:cNvPicPr>
                  <a:picLocks noChangeAspect="1"/>
                </p:cNvPicPr>
                <p:nvPr/>
              </p:nvPicPr>
              <p:blipFill rotWithShape="1">
                <a:blip r:embed="rId5"/>
                <a:srcRect t="59560"/>
                <a:stretch/>
              </p:blipFill>
              <p:spPr>
                <a:xfrm>
                  <a:off x="4483653" y="5387498"/>
                  <a:ext cx="3057525" cy="1244172"/>
                </a:xfrm>
                <a:prstGeom prst="rect">
                  <a:avLst/>
                </a:prstGeom>
              </p:spPr>
            </p:pic>
          </p:grpSp>
          <p:cxnSp>
            <p:nvCxnSpPr>
              <p:cNvPr id="42" name="Straight Connector 41"/>
              <p:cNvCxnSpPr/>
              <p:nvPr/>
            </p:nvCxnSpPr>
            <p:spPr>
              <a:xfrm>
                <a:off x="5729681" y="5770993"/>
                <a:ext cx="1573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39841" y="5906615"/>
                <a:ext cx="2780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66406" y="6033848"/>
                <a:ext cx="2780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67804" y="6169470"/>
                <a:ext cx="2780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52424" y="6288314"/>
                <a:ext cx="2780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562211" y="6407158"/>
                <a:ext cx="27804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555220" y="6526002"/>
                <a:ext cx="3020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6681013" y="6151751"/>
              <a:ext cx="797013" cy="369332"/>
            </a:xfrm>
            <a:prstGeom prst="rect">
              <a:avLst/>
            </a:prstGeom>
            <a:noFill/>
          </p:spPr>
          <p:txBody>
            <a:bodyPr wrap="none" rtlCol="0">
              <a:spAutoFit/>
            </a:bodyPr>
            <a:lstStyle/>
            <a:p>
              <a:r>
                <a:rPr lang="en-US" dirty="0" smtClean="0">
                  <a:hlinkClick r:id="rId6"/>
                </a:rPr>
                <a:t>Source</a:t>
              </a:r>
              <a:endParaRPr lang="en-US" dirty="0"/>
            </a:p>
          </p:txBody>
        </p:sp>
      </p:grpSp>
      <p:grpSp>
        <p:nvGrpSpPr>
          <p:cNvPr id="44" name="Group 43"/>
          <p:cNvGrpSpPr/>
          <p:nvPr/>
        </p:nvGrpSpPr>
        <p:grpSpPr>
          <a:xfrm>
            <a:off x="8025254" y="1979342"/>
            <a:ext cx="3895597" cy="2662246"/>
            <a:chOff x="8148335" y="4157347"/>
            <a:chExt cx="3895597" cy="2662246"/>
          </a:xfrm>
        </p:grpSpPr>
        <p:sp>
          <p:nvSpPr>
            <p:cNvPr id="84" name="TextBox 83"/>
            <p:cNvSpPr txBox="1"/>
            <p:nvPr/>
          </p:nvSpPr>
          <p:spPr>
            <a:xfrm>
              <a:off x="10811434" y="6450261"/>
              <a:ext cx="797013" cy="369332"/>
            </a:xfrm>
            <a:prstGeom prst="rect">
              <a:avLst/>
            </a:prstGeom>
            <a:noFill/>
          </p:spPr>
          <p:txBody>
            <a:bodyPr wrap="none" rtlCol="0">
              <a:spAutoFit/>
            </a:bodyPr>
            <a:lstStyle/>
            <a:p>
              <a:r>
                <a:rPr lang="en-US" dirty="0" smtClean="0">
                  <a:hlinkClick r:id="rId7"/>
                </a:rPr>
                <a:t>Source</a:t>
              </a:r>
              <a:endParaRPr lang="en-US" dirty="0"/>
            </a:p>
          </p:txBody>
        </p:sp>
        <p:grpSp>
          <p:nvGrpSpPr>
            <p:cNvPr id="97" name="Group 96"/>
            <p:cNvGrpSpPr/>
            <p:nvPr/>
          </p:nvGrpSpPr>
          <p:grpSpPr>
            <a:xfrm>
              <a:off x="8148335" y="4157347"/>
              <a:ext cx="3895597" cy="2346414"/>
              <a:chOff x="8131226" y="3900438"/>
              <a:chExt cx="3895597" cy="2346414"/>
            </a:xfrm>
          </p:grpSpPr>
          <p:grpSp>
            <p:nvGrpSpPr>
              <p:cNvPr id="7" name="Group 6"/>
              <p:cNvGrpSpPr/>
              <p:nvPr/>
            </p:nvGrpSpPr>
            <p:grpSpPr>
              <a:xfrm>
                <a:off x="8131226" y="3900438"/>
                <a:ext cx="3895597" cy="2307416"/>
                <a:chOff x="7915449" y="3449134"/>
                <a:chExt cx="4217653" cy="2498174"/>
              </a:xfrm>
            </p:grpSpPr>
            <p:pic>
              <p:nvPicPr>
                <p:cNvPr id="3" name="Picture 2"/>
                <p:cNvPicPr>
                  <a:picLocks noChangeAspect="1"/>
                </p:cNvPicPr>
                <p:nvPr/>
              </p:nvPicPr>
              <p:blipFill>
                <a:blip r:embed="rId8"/>
                <a:stretch>
                  <a:fillRect/>
                </a:stretch>
              </p:blipFill>
              <p:spPr>
                <a:xfrm>
                  <a:off x="7915449" y="3449134"/>
                  <a:ext cx="4217653" cy="500292"/>
                </a:xfrm>
                <a:prstGeom prst="rect">
                  <a:avLst/>
                </a:prstGeom>
              </p:spPr>
            </p:pic>
            <p:grpSp>
              <p:nvGrpSpPr>
                <p:cNvPr id="6" name="Group 5"/>
                <p:cNvGrpSpPr/>
                <p:nvPr/>
              </p:nvGrpSpPr>
              <p:grpSpPr>
                <a:xfrm>
                  <a:off x="8313009" y="4020665"/>
                  <a:ext cx="3267075" cy="1926643"/>
                  <a:chOff x="8313009" y="4020665"/>
                  <a:chExt cx="3267075" cy="1926643"/>
                </a:xfrm>
              </p:grpSpPr>
              <p:pic>
                <p:nvPicPr>
                  <p:cNvPr id="4" name="Picture 3"/>
                  <p:cNvPicPr>
                    <a:picLocks noChangeAspect="1"/>
                  </p:cNvPicPr>
                  <p:nvPr/>
                </p:nvPicPr>
                <p:blipFill rotWithShape="1">
                  <a:blip r:embed="rId9"/>
                  <a:srcRect b="17473"/>
                  <a:stretch/>
                </p:blipFill>
                <p:spPr>
                  <a:xfrm>
                    <a:off x="8313009" y="4052886"/>
                    <a:ext cx="3267075" cy="1894422"/>
                  </a:xfrm>
                  <a:prstGeom prst="rect">
                    <a:avLst/>
                  </a:prstGeom>
                </p:spPr>
              </p:pic>
              <p:sp>
                <p:nvSpPr>
                  <p:cNvPr id="5" name="Rectangle 4"/>
                  <p:cNvSpPr/>
                  <p:nvPr/>
                </p:nvSpPr>
                <p:spPr>
                  <a:xfrm>
                    <a:off x="8313009" y="4020665"/>
                    <a:ext cx="1711266" cy="178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p:cNvSpPr/>
              <p:nvPr/>
            </p:nvSpPr>
            <p:spPr>
              <a:xfrm>
                <a:off x="10289508" y="6082442"/>
                <a:ext cx="1580595" cy="164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301088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Case study: good vs evil</a:t>
            </a:r>
            <a:endParaRPr lang="en-US" dirty="0">
              <a:solidFill>
                <a:srgbClr val="FFFFFF"/>
              </a:solidFill>
            </a:endParaRPr>
          </a:p>
        </p:txBody>
      </p:sp>
      <p:sp>
        <p:nvSpPr>
          <p:cNvPr id="73" name="Content Placeholder 2"/>
          <p:cNvSpPr>
            <a:spLocks noGrp="1"/>
          </p:cNvSpPr>
          <p:nvPr>
            <p:ph idx="1"/>
          </p:nvPr>
        </p:nvSpPr>
        <p:spPr>
          <a:xfrm>
            <a:off x="4522473" y="280302"/>
            <a:ext cx="6613463" cy="4764502"/>
          </a:xfrm>
        </p:spPr>
        <p:txBody>
          <a:bodyPr>
            <a:noAutofit/>
          </a:bodyPr>
          <a:lstStyle/>
          <a:p>
            <a:r>
              <a:rPr lang="en-US" sz="2800" dirty="0" smtClean="0"/>
              <a:t>Facial recognition algorithms</a:t>
            </a:r>
          </a:p>
          <a:p>
            <a:pPr lvl="1"/>
            <a:r>
              <a:rPr lang="en-US" dirty="0" smtClean="0">
                <a:hlinkClick r:id="rId3"/>
              </a:rPr>
              <a:t>Surveillance</a:t>
            </a:r>
            <a:r>
              <a:rPr lang="en-US" dirty="0" smtClean="0"/>
              <a:t> in Hong Kong, </a:t>
            </a:r>
            <a:r>
              <a:rPr lang="en-US" dirty="0" smtClean="0">
                <a:hlinkClick r:id="rId4"/>
              </a:rPr>
              <a:t>Clearview AI</a:t>
            </a:r>
            <a:endParaRPr lang="en-US" dirty="0"/>
          </a:p>
          <a:p>
            <a:r>
              <a:rPr lang="en-US" sz="2800" dirty="0" smtClean="0"/>
              <a:t>Detection evasion</a:t>
            </a:r>
          </a:p>
          <a:p>
            <a:pPr lvl="1"/>
            <a:r>
              <a:rPr lang="en-US" dirty="0">
                <a:hlinkClick r:id="rId5"/>
              </a:rPr>
              <a:t>https://</a:t>
            </a:r>
            <a:r>
              <a:rPr lang="en-US" dirty="0" smtClean="0">
                <a:hlinkClick r:id="rId5"/>
              </a:rPr>
              <a:t>cvdazzle.com/</a:t>
            </a:r>
            <a:r>
              <a:rPr lang="en-US" dirty="0" smtClean="0"/>
              <a:t> | </a:t>
            </a:r>
            <a:r>
              <a:rPr lang="en-US" dirty="0" smtClean="0">
                <a:hlinkClick r:id="rId6"/>
              </a:rPr>
              <a:t>a day using it</a:t>
            </a:r>
            <a:endParaRPr lang="en-US" dirty="0"/>
          </a:p>
          <a:p>
            <a:pPr marL="457200" lvl="1" indent="0">
              <a:buNone/>
            </a:pPr>
            <a:endParaRPr lang="en-US" dirty="0" smtClean="0"/>
          </a:p>
        </p:txBody>
      </p:sp>
      <p:grpSp>
        <p:nvGrpSpPr>
          <p:cNvPr id="9" name="Group 8"/>
          <p:cNvGrpSpPr/>
          <p:nvPr/>
        </p:nvGrpSpPr>
        <p:grpSpPr>
          <a:xfrm>
            <a:off x="4242085" y="2568868"/>
            <a:ext cx="7907809" cy="3751897"/>
            <a:chOff x="4242085" y="3055430"/>
            <a:chExt cx="7907809" cy="3751897"/>
          </a:xfrm>
        </p:grpSpPr>
        <p:grpSp>
          <p:nvGrpSpPr>
            <p:cNvPr id="5" name="Group 4"/>
            <p:cNvGrpSpPr/>
            <p:nvPr/>
          </p:nvGrpSpPr>
          <p:grpSpPr>
            <a:xfrm>
              <a:off x="4242085" y="3111413"/>
              <a:ext cx="5267325" cy="2200275"/>
              <a:chOff x="4308350" y="3466096"/>
              <a:chExt cx="5267325" cy="2200275"/>
            </a:xfrm>
          </p:grpSpPr>
          <p:pic>
            <p:nvPicPr>
              <p:cNvPr id="3" name="Picture 2"/>
              <p:cNvPicPr>
                <a:picLocks noChangeAspect="1"/>
              </p:cNvPicPr>
              <p:nvPr/>
            </p:nvPicPr>
            <p:blipFill>
              <a:blip r:embed="rId7"/>
              <a:stretch>
                <a:fillRect/>
              </a:stretch>
            </p:blipFill>
            <p:spPr>
              <a:xfrm>
                <a:off x="4308350" y="3466096"/>
                <a:ext cx="5267325" cy="2200275"/>
              </a:xfrm>
              <a:prstGeom prst="rect">
                <a:avLst/>
              </a:prstGeom>
              <a:ln>
                <a:solidFill>
                  <a:schemeClr val="tx1"/>
                </a:solidFill>
              </a:ln>
            </p:spPr>
          </p:pic>
          <p:sp>
            <p:nvSpPr>
              <p:cNvPr id="4" name="Rectangle 3"/>
              <p:cNvSpPr/>
              <p:nvPr/>
            </p:nvSpPr>
            <p:spPr>
              <a:xfrm>
                <a:off x="8254768" y="4582158"/>
                <a:ext cx="1320907" cy="102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8"/>
            <a:stretch>
              <a:fillRect/>
            </a:stretch>
          </p:blipFill>
          <p:spPr>
            <a:xfrm>
              <a:off x="8330203" y="4413882"/>
              <a:ext cx="1491153" cy="1486780"/>
            </a:xfrm>
            <a:prstGeom prst="rect">
              <a:avLst/>
            </a:prstGeom>
            <a:ln>
              <a:solidFill>
                <a:schemeClr val="tx1"/>
              </a:solidFill>
            </a:ln>
          </p:spPr>
        </p:pic>
        <p:pic>
          <p:nvPicPr>
            <p:cNvPr id="7" name="Picture 6"/>
            <p:cNvPicPr>
              <a:picLocks noChangeAspect="1"/>
            </p:cNvPicPr>
            <p:nvPr/>
          </p:nvPicPr>
          <p:blipFill>
            <a:blip r:embed="rId9"/>
            <a:stretch>
              <a:fillRect/>
            </a:stretch>
          </p:blipFill>
          <p:spPr>
            <a:xfrm>
              <a:off x="6569340" y="5157272"/>
              <a:ext cx="1583461" cy="1650055"/>
            </a:xfrm>
            <a:prstGeom prst="rect">
              <a:avLst/>
            </a:prstGeom>
            <a:ln>
              <a:solidFill>
                <a:schemeClr val="tx1"/>
              </a:solidFill>
            </a:ln>
          </p:spPr>
        </p:pic>
        <p:pic>
          <p:nvPicPr>
            <p:cNvPr id="8" name="Picture 7"/>
            <p:cNvPicPr>
              <a:picLocks noChangeAspect="1"/>
            </p:cNvPicPr>
            <p:nvPr/>
          </p:nvPicPr>
          <p:blipFill>
            <a:blip r:embed="rId10"/>
            <a:stretch>
              <a:fillRect/>
            </a:stretch>
          </p:blipFill>
          <p:spPr>
            <a:xfrm>
              <a:off x="9976262" y="3055430"/>
              <a:ext cx="2173632" cy="3210397"/>
            </a:xfrm>
            <a:prstGeom prst="rect">
              <a:avLst/>
            </a:prstGeom>
            <a:ln>
              <a:solidFill>
                <a:schemeClr val="tx1"/>
              </a:solidFill>
            </a:ln>
          </p:spPr>
        </p:pic>
      </p:grpSp>
    </p:spTree>
    <p:extLst>
      <p:ext uri="{BB962C8B-B14F-4D97-AF65-F5344CB8AC3E}">
        <p14:creationId xmlns:p14="http://schemas.microsoft.com/office/powerpoint/2010/main" val="16799509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xEl>
                                              <p:pRg st="1" end="1"/>
                                            </p:txEl>
                                          </p:spTgt>
                                        </p:tgtEl>
                                        <p:attrNameLst>
                                          <p:attrName>style.visibility</p:attrName>
                                        </p:attrNameLst>
                                      </p:cBhvr>
                                      <p:to>
                                        <p:strVal val="visible"/>
                                      </p:to>
                                    </p:set>
                                    <p:animEffect transition="in" filter="fade">
                                      <p:cBhvr>
                                        <p:cTn id="10" dur="500"/>
                                        <p:tgtEl>
                                          <p:spTgt spid="7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xEl>
                                              <p:pRg st="2" end="2"/>
                                            </p:txEl>
                                          </p:spTgt>
                                        </p:tgtEl>
                                        <p:attrNameLst>
                                          <p:attrName>style.visibility</p:attrName>
                                        </p:attrNameLst>
                                      </p:cBhvr>
                                      <p:to>
                                        <p:strVal val="visible"/>
                                      </p:to>
                                    </p:set>
                                    <p:animEffect transition="in" filter="fade">
                                      <p:cBhvr>
                                        <p:cTn id="15" dur="500"/>
                                        <p:tgtEl>
                                          <p:spTgt spid="7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xEl>
                                              <p:pRg st="3" end="3"/>
                                            </p:txEl>
                                          </p:spTgt>
                                        </p:tgtEl>
                                        <p:attrNameLst>
                                          <p:attrName>style.visibility</p:attrName>
                                        </p:attrNameLst>
                                      </p:cBhvr>
                                      <p:to>
                                        <p:strVal val="visible"/>
                                      </p:to>
                                    </p:set>
                                    <p:animEffect transition="in" filter="fade">
                                      <p:cBhvr>
                                        <p:cTn id="18" dur="500"/>
                                        <p:tgtEl>
                                          <p:spTgt spid="7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What can we do?</a:t>
            </a:r>
            <a:endParaRPr lang="en-US" dirty="0">
              <a:solidFill>
                <a:srgbClr val="FFFFFF"/>
              </a:solidFill>
            </a:endParaRPr>
          </a:p>
        </p:txBody>
      </p:sp>
      <p:sp>
        <p:nvSpPr>
          <p:cNvPr id="73" name="Content Placeholder 2"/>
          <p:cNvSpPr>
            <a:spLocks noGrp="1"/>
          </p:cNvSpPr>
          <p:nvPr>
            <p:ph idx="1"/>
          </p:nvPr>
        </p:nvSpPr>
        <p:spPr>
          <a:xfrm>
            <a:off x="4528828" y="455311"/>
            <a:ext cx="6613463" cy="4764502"/>
          </a:xfrm>
        </p:spPr>
        <p:txBody>
          <a:bodyPr>
            <a:noAutofit/>
          </a:bodyPr>
          <a:lstStyle/>
          <a:p>
            <a:r>
              <a:rPr lang="en-US" sz="2800" dirty="0" smtClean="0"/>
              <a:t>Links:</a:t>
            </a:r>
          </a:p>
          <a:p>
            <a:pPr lvl="1"/>
            <a:r>
              <a:rPr lang="en-US" dirty="0" smtClean="0"/>
              <a:t>Data for Black Lives: </a:t>
            </a:r>
            <a:r>
              <a:rPr lang="en-US" dirty="0">
                <a:hlinkClick r:id="rId3"/>
              </a:rPr>
              <a:t>http://d4bl.org</a:t>
            </a:r>
            <a:r>
              <a:rPr lang="en-US" dirty="0" smtClean="0">
                <a:hlinkClick r:id="rId3"/>
              </a:rPr>
              <a:t>/</a:t>
            </a:r>
            <a:endParaRPr lang="en-US" dirty="0" smtClean="0"/>
          </a:p>
          <a:p>
            <a:pPr lvl="1"/>
            <a:r>
              <a:rPr lang="en-US" dirty="0" smtClean="0"/>
              <a:t>Black in AI: </a:t>
            </a:r>
            <a:r>
              <a:rPr lang="en-US" dirty="0">
                <a:hlinkClick r:id="rId4"/>
              </a:rPr>
              <a:t>https://blackinai.github.io</a:t>
            </a:r>
            <a:r>
              <a:rPr lang="en-US" dirty="0" smtClean="0">
                <a:hlinkClick r:id="rId4"/>
              </a:rPr>
              <a:t>/</a:t>
            </a:r>
            <a:endParaRPr lang="en-US" dirty="0" smtClean="0">
              <a:hlinkClick r:id="rId5"/>
            </a:endParaRPr>
          </a:p>
          <a:p>
            <a:pPr lvl="1"/>
            <a:r>
              <a:rPr lang="en-US" dirty="0" smtClean="0">
                <a:hlinkClick r:id="rId5"/>
              </a:rPr>
              <a:t>https</a:t>
            </a:r>
            <a:r>
              <a:rPr lang="en-US" dirty="0">
                <a:hlinkClick r:id="rId5"/>
              </a:rPr>
              <a:t>://www.datakind.org/</a:t>
            </a:r>
            <a:r>
              <a:rPr lang="en-US" dirty="0"/>
              <a:t> (need to be near a local chapter to volunteer</a:t>
            </a:r>
            <a:r>
              <a:rPr lang="en-US" dirty="0" smtClean="0"/>
              <a:t>)</a:t>
            </a:r>
            <a:endParaRPr lang="en-US" dirty="0" smtClean="0">
              <a:hlinkClick r:id="rId6"/>
            </a:endParaRPr>
          </a:p>
          <a:p>
            <a:pPr lvl="1"/>
            <a:r>
              <a:rPr lang="en-US" dirty="0" smtClean="0">
                <a:hlinkClick r:id="rId6"/>
              </a:rPr>
              <a:t>https</a:t>
            </a:r>
            <a:r>
              <a:rPr lang="en-US" dirty="0">
                <a:hlinkClick r:id="rId6"/>
              </a:rPr>
              <a:t>://www.drivendata.org/competitions/</a:t>
            </a:r>
            <a:endParaRPr lang="en-US" dirty="0" smtClean="0"/>
          </a:p>
          <a:p>
            <a:pPr lvl="1"/>
            <a:endParaRPr lang="en-US" dirty="0" smtClean="0"/>
          </a:p>
          <a:p>
            <a:pPr marL="457200" lvl="1" indent="0">
              <a:buNone/>
            </a:pPr>
            <a:endParaRPr lang="en-US" dirty="0" smtClean="0"/>
          </a:p>
        </p:txBody>
      </p:sp>
      <p:pic>
        <p:nvPicPr>
          <p:cNvPr id="3" name="Picture 2"/>
          <p:cNvPicPr>
            <a:picLocks noChangeAspect="1"/>
          </p:cNvPicPr>
          <p:nvPr/>
        </p:nvPicPr>
        <p:blipFill rotWithShape="1">
          <a:blip r:embed="rId7"/>
          <a:srcRect b="54136"/>
          <a:stretch/>
        </p:blipFill>
        <p:spPr>
          <a:xfrm>
            <a:off x="4697223" y="3353032"/>
            <a:ext cx="6844888" cy="2495047"/>
          </a:xfrm>
          <a:prstGeom prst="rect">
            <a:avLst/>
          </a:prstGeom>
        </p:spPr>
      </p:pic>
    </p:spTree>
    <p:extLst>
      <p:ext uri="{BB962C8B-B14F-4D97-AF65-F5344CB8AC3E}">
        <p14:creationId xmlns:p14="http://schemas.microsoft.com/office/powerpoint/2010/main" val="3605064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8" y="2689715"/>
            <a:ext cx="8876145" cy="1478570"/>
          </a:xfrm>
        </p:spPr>
        <p:txBody>
          <a:bodyPr>
            <a:normAutofit/>
          </a:bodyPr>
          <a:lstStyle/>
          <a:p>
            <a:pPr algn="ctr"/>
            <a:r>
              <a:rPr lang="en-US" dirty="0" smtClean="0"/>
              <a:t>Principal Component analysis</a:t>
            </a:r>
            <a:endParaRPr lang="en-US" dirty="0"/>
          </a:p>
        </p:txBody>
      </p:sp>
    </p:spTree>
    <p:extLst>
      <p:ext uri="{BB962C8B-B14F-4D97-AF65-F5344CB8AC3E}">
        <p14:creationId xmlns:p14="http://schemas.microsoft.com/office/powerpoint/2010/main" val="2265043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Attendance code</a:t>
            </a:r>
            <a:endParaRPr lang="en-US" dirty="0">
              <a:solidFill>
                <a:srgbClr val="FFFFFF"/>
              </a:solidFill>
            </a:endParaRPr>
          </a:p>
        </p:txBody>
      </p:sp>
      <p:sp>
        <p:nvSpPr>
          <p:cNvPr id="73" name="Content Placeholder 2"/>
          <p:cNvSpPr>
            <a:spLocks noGrp="1"/>
          </p:cNvSpPr>
          <p:nvPr>
            <p:ph idx="1"/>
          </p:nvPr>
        </p:nvSpPr>
        <p:spPr>
          <a:xfrm>
            <a:off x="4682609" y="2861664"/>
            <a:ext cx="6613463" cy="677988"/>
          </a:xfrm>
        </p:spPr>
        <p:txBody>
          <a:bodyPr>
            <a:noAutofit/>
          </a:bodyPr>
          <a:lstStyle/>
          <a:p>
            <a:pPr marL="0" indent="0">
              <a:buNone/>
            </a:pPr>
            <a:r>
              <a:rPr lang="en-US" sz="2800" dirty="0" smtClean="0"/>
              <a:t>Attendance </a:t>
            </a:r>
            <a:r>
              <a:rPr lang="en-US" sz="2800" dirty="0" smtClean="0"/>
              <a:t>code:</a:t>
            </a:r>
            <a:endParaRPr lang="en-US" sz="2800" dirty="0" smtClean="0"/>
          </a:p>
        </p:txBody>
      </p:sp>
    </p:spTree>
    <p:extLst>
      <p:ext uri="{BB962C8B-B14F-4D97-AF65-F5344CB8AC3E}">
        <p14:creationId xmlns:p14="http://schemas.microsoft.com/office/powerpoint/2010/main" val="12338309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t>What is PCA?</a:t>
            </a:r>
          </a:p>
          <a:p>
            <a:r>
              <a:rPr lang="en-US" sz="2800" b="1" dirty="0" smtClean="0">
                <a:solidFill>
                  <a:srgbClr val="FF0000"/>
                </a:solidFill>
              </a:rPr>
              <a:t>X</a:t>
            </a:r>
            <a:r>
              <a:rPr lang="en-US" sz="2800" dirty="0" smtClean="0"/>
              <a:t> Supervised learning</a:t>
            </a:r>
          </a:p>
          <a:p>
            <a:r>
              <a:rPr lang="en-US" sz="2800" b="1" dirty="0" smtClean="0">
                <a:solidFill>
                  <a:srgbClr val="FF0000"/>
                </a:solidFill>
              </a:rPr>
              <a:t>X</a:t>
            </a:r>
            <a:r>
              <a:rPr lang="en-US" sz="2800" dirty="0" smtClean="0"/>
              <a:t> Unsupervised learning</a:t>
            </a:r>
            <a:endParaRPr lang="en-US" sz="2800" dirty="0" smtClean="0"/>
          </a:p>
          <a:p>
            <a:r>
              <a:rPr lang="en-US" sz="2800" dirty="0" smtClean="0">
                <a:solidFill>
                  <a:srgbClr val="00B050"/>
                </a:solidFill>
              </a:rPr>
              <a:t>✔</a:t>
            </a:r>
            <a:r>
              <a:rPr lang="en-US" sz="2800" dirty="0" smtClean="0"/>
              <a:t> </a:t>
            </a:r>
            <a:r>
              <a:rPr lang="en-US" sz="2800" dirty="0" smtClean="0"/>
              <a:t>Dimensionality reduction technique</a:t>
            </a:r>
            <a:endParaRPr lang="en-US" dirty="0"/>
          </a:p>
        </p:txBody>
      </p:sp>
    </p:spTree>
    <p:extLst>
      <p:ext uri="{BB962C8B-B14F-4D97-AF65-F5344CB8AC3E}">
        <p14:creationId xmlns:p14="http://schemas.microsoft.com/office/powerpoint/2010/main" val="7320018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t>A short summary of PCA:</a:t>
            </a:r>
          </a:p>
          <a:p>
            <a:r>
              <a:rPr lang="en-US" sz="2800" dirty="0" smtClean="0"/>
              <a:t>PCA lets us keep a lot of information about our input features while reducing the overall number of features</a:t>
            </a:r>
          </a:p>
          <a:p>
            <a:r>
              <a:rPr lang="en-US" sz="2800" dirty="0" smtClean="0"/>
              <a:t>It does this by finding new dimensions to project the data onto, in a clever mathematical way that lets you combine feature information</a:t>
            </a:r>
          </a:p>
        </p:txBody>
      </p:sp>
    </p:spTree>
    <p:extLst>
      <p:ext uri="{BB962C8B-B14F-4D97-AF65-F5344CB8AC3E}">
        <p14:creationId xmlns:p14="http://schemas.microsoft.com/office/powerpoint/2010/main" val="35035488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t>Why is PCA useful?</a:t>
            </a:r>
          </a:p>
          <a:p>
            <a:r>
              <a:rPr lang="en-US" sz="2800" dirty="0" smtClean="0"/>
              <a:t>Memory: store fewer features</a:t>
            </a:r>
          </a:p>
          <a:p>
            <a:r>
              <a:rPr lang="en-US" sz="2800" dirty="0" smtClean="0"/>
              <a:t>Compute speed: run algorithms over fewer features in every row</a:t>
            </a:r>
          </a:p>
          <a:p>
            <a:r>
              <a:rPr lang="en-US" sz="2800" dirty="0" smtClean="0"/>
              <a:t>Data visualization: make &gt;2D data into 2D</a:t>
            </a:r>
          </a:p>
          <a:p>
            <a:pPr lvl="1"/>
            <a:r>
              <a:rPr lang="en-US" dirty="0" smtClean="0"/>
              <a:t>Some caveats – limited use when your data gets too big, and you aren’t plotting feature vs. </a:t>
            </a:r>
            <a:r>
              <a:rPr lang="en-US" dirty="0" smtClean="0"/>
              <a:t>feature anymore</a:t>
            </a:r>
          </a:p>
          <a:p>
            <a:r>
              <a:rPr lang="en-US" sz="2800" dirty="0" smtClean="0"/>
              <a:t>Fight the curse of dimensionality</a:t>
            </a:r>
            <a:endParaRPr lang="en-US" sz="2800" dirty="0" smtClean="0"/>
          </a:p>
        </p:txBody>
      </p:sp>
    </p:spTree>
    <p:extLst>
      <p:ext uri="{BB962C8B-B14F-4D97-AF65-F5344CB8AC3E}">
        <p14:creationId xmlns:p14="http://schemas.microsoft.com/office/powerpoint/2010/main" val="620915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A brief aside about dimensionality</a:t>
            </a:r>
            <a:endParaRPr lang="en-US" dirty="0">
              <a:solidFill>
                <a:srgbClr val="FFFFFF"/>
              </a:solidFill>
            </a:endParaRPr>
          </a:p>
        </p:txBody>
      </p:sp>
      <p:sp>
        <p:nvSpPr>
          <p:cNvPr id="3" name="Content Placeholder 2"/>
          <p:cNvSpPr>
            <a:spLocks noGrp="1"/>
          </p:cNvSpPr>
          <p:nvPr>
            <p:ph idx="1"/>
          </p:nvPr>
        </p:nvSpPr>
        <p:spPr>
          <a:xfrm>
            <a:off x="4323065" y="184676"/>
            <a:ext cx="6613463" cy="4764502"/>
          </a:xfrm>
        </p:spPr>
        <p:txBody>
          <a:bodyPr>
            <a:noAutofit/>
          </a:bodyPr>
          <a:lstStyle/>
          <a:p>
            <a:pPr marL="0" indent="0">
              <a:buNone/>
            </a:pPr>
            <a:r>
              <a:rPr lang="en-US" sz="2800" dirty="0" smtClean="0"/>
              <a:t>Curse of dimensionality:</a:t>
            </a:r>
          </a:p>
          <a:p>
            <a:r>
              <a:rPr lang="en-US" sz="2000" dirty="0" smtClean="0"/>
              <a:t>One feature, 9 data points:</a:t>
            </a:r>
          </a:p>
          <a:p>
            <a:pPr marL="0" indent="0">
              <a:buNone/>
            </a:pPr>
            <a:endParaRPr lang="en-US" sz="2800" dirty="0" smtClean="0"/>
          </a:p>
          <a:p>
            <a:pPr marL="0" indent="0">
              <a:buNone/>
            </a:pPr>
            <a:endParaRPr lang="en-US" sz="1800" dirty="0" smtClean="0"/>
          </a:p>
          <a:p>
            <a:r>
              <a:rPr lang="en-US" sz="2000" dirty="0" smtClean="0"/>
              <a:t>Two features, 9 data points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“If </a:t>
            </a:r>
            <a:r>
              <a:rPr lang="en-US" sz="2000" dirty="0"/>
              <a:t>n samples is dense enough in </a:t>
            </a:r>
            <a:r>
              <a:rPr lang="en-US" sz="2000" dirty="0" smtClean="0"/>
              <a:t>1D, then </a:t>
            </a:r>
            <a:r>
              <a:rPr lang="en-US" sz="2000" dirty="0"/>
              <a:t>in d dimensions we need </a:t>
            </a:r>
            <a:r>
              <a:rPr lang="en-US" sz="2000" dirty="0" err="1"/>
              <a:t>n</a:t>
            </a:r>
            <a:r>
              <a:rPr lang="en-US" sz="2000" baseline="30000" dirty="0" err="1"/>
              <a:t>d</a:t>
            </a:r>
            <a:r>
              <a:rPr lang="en-US" sz="2000" dirty="0"/>
              <a:t> samples</a:t>
            </a:r>
            <a:r>
              <a:rPr lang="en-US" sz="2000" dirty="0" smtClean="0"/>
              <a:t>! (</a:t>
            </a:r>
            <a:r>
              <a:rPr lang="en-US" sz="2000" dirty="0" smtClean="0">
                <a:hlinkClick r:id="rId3"/>
              </a:rPr>
              <a:t>Source</a:t>
            </a:r>
            <a:r>
              <a:rPr lang="en-US" sz="2000" dirty="0" smtClean="0"/>
              <a:t>)</a:t>
            </a:r>
            <a:endParaRPr lang="en-US" sz="2000" dirty="0" smtClean="0"/>
          </a:p>
        </p:txBody>
      </p:sp>
      <p:pic>
        <p:nvPicPr>
          <p:cNvPr id="4" name="Picture 3"/>
          <p:cNvPicPr>
            <a:picLocks noChangeAspect="1"/>
          </p:cNvPicPr>
          <p:nvPr/>
        </p:nvPicPr>
        <p:blipFill>
          <a:blip r:embed="rId4"/>
          <a:stretch>
            <a:fillRect/>
          </a:stretch>
        </p:blipFill>
        <p:spPr>
          <a:xfrm>
            <a:off x="4646429" y="1371329"/>
            <a:ext cx="4252796" cy="763928"/>
          </a:xfrm>
          <a:prstGeom prst="rect">
            <a:avLst/>
          </a:prstGeom>
        </p:spPr>
      </p:pic>
      <p:pic>
        <p:nvPicPr>
          <p:cNvPr id="5" name="Picture 4"/>
          <p:cNvPicPr>
            <a:picLocks noChangeAspect="1"/>
          </p:cNvPicPr>
          <p:nvPr/>
        </p:nvPicPr>
        <p:blipFill>
          <a:blip r:embed="rId5"/>
          <a:stretch>
            <a:fillRect/>
          </a:stretch>
        </p:blipFill>
        <p:spPr>
          <a:xfrm>
            <a:off x="4379275" y="2982538"/>
            <a:ext cx="3234750" cy="2931261"/>
          </a:xfrm>
          <a:prstGeom prst="rect">
            <a:avLst/>
          </a:prstGeom>
        </p:spPr>
      </p:pic>
      <p:sp>
        <p:nvSpPr>
          <p:cNvPr id="6" name="TextBox 5"/>
          <p:cNvSpPr txBox="1"/>
          <p:nvPr/>
        </p:nvSpPr>
        <p:spPr>
          <a:xfrm>
            <a:off x="8343429" y="2485364"/>
            <a:ext cx="2852256" cy="369332"/>
          </a:xfrm>
          <a:prstGeom prst="rect">
            <a:avLst/>
          </a:prstGeom>
          <a:noFill/>
        </p:spPr>
        <p:txBody>
          <a:bodyPr wrap="none" rtlCol="0">
            <a:spAutoFit/>
          </a:bodyPr>
          <a:lstStyle/>
          <a:p>
            <a:r>
              <a:rPr lang="en-US" dirty="0" smtClean="0"/>
              <a:t>Three features, 9 data points</a:t>
            </a:r>
            <a:endParaRPr lang="en-US" dirty="0"/>
          </a:p>
        </p:txBody>
      </p:sp>
      <p:pic>
        <p:nvPicPr>
          <p:cNvPr id="7" name="Picture 6"/>
          <p:cNvPicPr>
            <a:picLocks noChangeAspect="1"/>
          </p:cNvPicPr>
          <p:nvPr/>
        </p:nvPicPr>
        <p:blipFill>
          <a:blip r:embed="rId6"/>
          <a:stretch>
            <a:fillRect/>
          </a:stretch>
        </p:blipFill>
        <p:spPr>
          <a:xfrm>
            <a:off x="8031350" y="2974502"/>
            <a:ext cx="3743325" cy="2057400"/>
          </a:xfrm>
          <a:prstGeom prst="rect">
            <a:avLst/>
          </a:prstGeom>
        </p:spPr>
      </p:pic>
    </p:spTree>
    <p:extLst>
      <p:ext uri="{BB962C8B-B14F-4D97-AF65-F5344CB8AC3E}">
        <p14:creationId xmlns:p14="http://schemas.microsoft.com/office/powerpoint/2010/main" val="32258032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185845"/>
            <a:ext cx="6613463" cy="4764502"/>
          </a:xfrm>
        </p:spPr>
        <p:txBody>
          <a:bodyPr>
            <a:noAutofit/>
          </a:bodyPr>
          <a:lstStyle/>
          <a:p>
            <a:pPr marL="0" indent="0">
              <a:buNone/>
            </a:pPr>
            <a:r>
              <a:rPr lang="en-US" sz="2800" dirty="0" smtClean="0"/>
              <a:t>How PCA works:</a:t>
            </a:r>
          </a:p>
          <a:p>
            <a:r>
              <a:rPr lang="en-US" dirty="0" smtClean="0"/>
              <a:t>(Step 0: scale your features)</a:t>
            </a:r>
          </a:p>
          <a:p>
            <a:r>
              <a:rPr lang="en-US" dirty="0" smtClean="0"/>
              <a:t>Step 1: find a vector that maximizes the variance in your training set/minimizes projection error. This new vector is called a Principal Component</a:t>
            </a:r>
          </a:p>
          <a:p>
            <a:r>
              <a:rPr lang="en-US" dirty="0" smtClean="0"/>
              <a:t>Step 2: project the data down onto the Principal Component</a:t>
            </a:r>
          </a:p>
          <a:p>
            <a:r>
              <a:rPr lang="en-US" dirty="0" smtClean="0"/>
              <a:t>Step 3: find the next PC the same way, with the additional caveat that the next PC is completely uncorrelated to the first one</a:t>
            </a:r>
          </a:p>
          <a:p>
            <a:r>
              <a:rPr lang="en-US" dirty="0" smtClean="0"/>
              <a:t>Step 4: repeat step 3 until you’ve lost too much variance</a:t>
            </a:r>
            <a:endParaRPr lang="en-US" dirty="0" smtClean="0"/>
          </a:p>
        </p:txBody>
      </p:sp>
    </p:spTree>
    <p:extLst>
      <p:ext uri="{BB962C8B-B14F-4D97-AF65-F5344CB8AC3E}">
        <p14:creationId xmlns:p14="http://schemas.microsoft.com/office/powerpoint/2010/main" val="38419396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97867"/>
            <a:ext cx="6613463" cy="4764502"/>
          </a:xfrm>
        </p:spPr>
        <p:txBody>
          <a:bodyPr>
            <a:noAutofit/>
          </a:bodyPr>
          <a:lstStyle/>
          <a:p>
            <a:pPr marL="0" indent="0">
              <a:buNone/>
            </a:pPr>
            <a:r>
              <a:rPr lang="en-US" sz="2800" dirty="0" smtClean="0"/>
              <a:t>Step 1: find the first PCA</a:t>
            </a:r>
            <a:endParaRPr lang="en-US" dirty="0" smtClean="0"/>
          </a:p>
          <a:p>
            <a:r>
              <a:rPr lang="en-US" dirty="0" smtClean="0"/>
              <a:t>We are looking for a dimension that maximizes the variance of the data. What does this mean?</a:t>
            </a:r>
          </a:p>
          <a:p>
            <a:r>
              <a:rPr lang="en-US" sz="2000" dirty="0" smtClean="0">
                <a:hlinkClick r:id="rId3"/>
              </a:rPr>
              <a:t>https://setosa.io/ev/principal-component-analysis/</a:t>
            </a:r>
            <a:endParaRPr lang="en-US" sz="2000" dirty="0" smtClean="0"/>
          </a:p>
          <a:p>
            <a:r>
              <a:rPr lang="en-US" sz="2000" dirty="0" smtClean="0">
                <a:hlinkClick r:id="rId4"/>
              </a:rPr>
              <a:t>https://builtin.com/data-science/step-step-explanation-principal-component-analysis</a:t>
            </a:r>
            <a:endParaRPr lang="en-US" sz="2000"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3593" y="3034763"/>
            <a:ext cx="9525000" cy="3810000"/>
          </a:xfrm>
          <a:prstGeom prst="rect">
            <a:avLst/>
          </a:prstGeom>
        </p:spPr>
      </p:pic>
    </p:spTree>
    <p:extLst>
      <p:ext uri="{BB962C8B-B14F-4D97-AF65-F5344CB8AC3E}">
        <p14:creationId xmlns:p14="http://schemas.microsoft.com/office/powerpoint/2010/main" val="370996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185845"/>
            <a:ext cx="6613463" cy="4764502"/>
          </a:xfrm>
        </p:spPr>
        <p:txBody>
          <a:bodyPr>
            <a:noAutofit/>
          </a:bodyPr>
          <a:lstStyle/>
          <a:p>
            <a:pPr marL="0" indent="0">
              <a:buNone/>
            </a:pPr>
            <a:r>
              <a:rPr lang="en-US" dirty="0" smtClean="0"/>
              <a:t>Step 2: project the data down onto the Principal Component</a:t>
            </a:r>
          </a:p>
          <a:p>
            <a:r>
              <a:rPr lang="en-US" dirty="0" smtClean="0"/>
              <a:t>PCA finds the covariance matrix: an n x n matrix where each element represents the covariance between two features </a:t>
            </a:r>
          </a:p>
          <a:p>
            <a:endParaRPr lang="en-US" dirty="0"/>
          </a:p>
          <a:p>
            <a:endParaRPr lang="en-US" dirty="0" smtClean="0"/>
          </a:p>
          <a:p>
            <a:r>
              <a:rPr lang="en-US" dirty="0" smtClean="0"/>
              <a:t>Then it gets the eigen</a:t>
            </a:r>
            <a:r>
              <a:rPr lang="en-US" dirty="0" smtClean="0"/>
              <a:t>vectors (U) of the covariance matrix</a:t>
            </a:r>
          </a:p>
          <a:p>
            <a:pPr lvl="1"/>
            <a:r>
              <a:rPr lang="en-US" dirty="0" smtClean="0"/>
              <a:t>Eigenvectors are more linear algebra than we’ll cover, for now, all you need to know is that the eigenvectors give you the axes directions where you get the most variance</a:t>
            </a:r>
          </a:p>
        </p:txBody>
      </p:sp>
      <p:pic>
        <p:nvPicPr>
          <p:cNvPr id="4" name="Picture 3"/>
          <p:cNvPicPr>
            <a:picLocks noChangeAspect="1"/>
          </p:cNvPicPr>
          <p:nvPr/>
        </p:nvPicPr>
        <p:blipFill rotWithShape="1">
          <a:blip r:embed="rId3"/>
          <a:srcRect b="3623"/>
          <a:stretch/>
        </p:blipFill>
        <p:spPr>
          <a:xfrm>
            <a:off x="4872970" y="2742979"/>
            <a:ext cx="4533900" cy="872091"/>
          </a:xfrm>
          <a:prstGeom prst="rect">
            <a:avLst/>
          </a:prstGeom>
        </p:spPr>
      </p:pic>
    </p:spTree>
    <p:extLst>
      <p:ext uri="{BB962C8B-B14F-4D97-AF65-F5344CB8AC3E}">
        <p14:creationId xmlns:p14="http://schemas.microsoft.com/office/powerpoint/2010/main" val="17361167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185845"/>
            <a:ext cx="6613463" cy="4764502"/>
          </a:xfrm>
        </p:spPr>
        <p:txBody>
          <a:bodyPr>
            <a:noAutofit/>
          </a:bodyPr>
          <a:lstStyle/>
          <a:p>
            <a:pPr marL="0" indent="0">
              <a:buNone/>
            </a:pPr>
            <a:r>
              <a:rPr lang="en-US" dirty="0" smtClean="0"/>
              <a:t>Step 2: project the data down onto the Principal Component</a:t>
            </a:r>
          </a:p>
        </p:txBody>
      </p:sp>
      <p:pic>
        <p:nvPicPr>
          <p:cNvPr id="5" name="Picture 4"/>
          <p:cNvPicPr>
            <a:picLocks noChangeAspect="1"/>
          </p:cNvPicPr>
          <p:nvPr/>
        </p:nvPicPr>
        <p:blipFill>
          <a:blip r:embed="rId3"/>
          <a:stretch>
            <a:fillRect/>
          </a:stretch>
        </p:blipFill>
        <p:spPr>
          <a:xfrm>
            <a:off x="8074194" y="1674813"/>
            <a:ext cx="3624071" cy="3560491"/>
          </a:xfrm>
          <a:prstGeom prst="rect">
            <a:avLst/>
          </a:prstGeom>
          <a:ln>
            <a:solidFill>
              <a:schemeClr val="tx1"/>
            </a:solidFill>
          </a:ln>
        </p:spPr>
      </p:pic>
      <p:pic>
        <p:nvPicPr>
          <p:cNvPr id="6" name="Picture 5"/>
          <p:cNvPicPr>
            <a:picLocks noChangeAspect="1"/>
          </p:cNvPicPr>
          <p:nvPr/>
        </p:nvPicPr>
        <p:blipFill rotWithShape="1">
          <a:blip r:embed="rId4"/>
          <a:srcRect t="2178"/>
          <a:stretch/>
        </p:blipFill>
        <p:spPr>
          <a:xfrm>
            <a:off x="374002" y="1815669"/>
            <a:ext cx="7298551" cy="3351871"/>
          </a:xfrm>
          <a:prstGeom prst="rect">
            <a:avLst/>
          </a:prstGeom>
          <a:ln>
            <a:solidFill>
              <a:schemeClr val="tx1"/>
            </a:solidFill>
          </a:ln>
        </p:spPr>
      </p:pic>
    </p:spTree>
    <p:extLst>
      <p:ext uri="{BB962C8B-B14F-4D97-AF65-F5344CB8AC3E}">
        <p14:creationId xmlns:p14="http://schemas.microsoft.com/office/powerpoint/2010/main" val="10865245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185845"/>
            <a:ext cx="7336635" cy="4764502"/>
          </a:xfrm>
        </p:spPr>
        <p:txBody>
          <a:bodyPr>
            <a:noAutofit/>
          </a:bodyPr>
          <a:lstStyle/>
          <a:p>
            <a:pPr marL="0" indent="0">
              <a:buNone/>
            </a:pPr>
            <a:r>
              <a:rPr lang="en-US" sz="2800" dirty="0" smtClean="0"/>
              <a:t>Steps 3 and 4: generate principal components until you lose too much information </a:t>
            </a:r>
            <a:endParaRPr lang="en-US" dirty="0" smtClean="0"/>
          </a:p>
        </p:txBody>
      </p:sp>
      <p:pic>
        <p:nvPicPr>
          <p:cNvPr id="73" name="Picture 72"/>
          <p:cNvPicPr>
            <a:picLocks noChangeAspect="1"/>
          </p:cNvPicPr>
          <p:nvPr/>
        </p:nvPicPr>
        <p:blipFill>
          <a:blip r:embed="rId3"/>
          <a:stretch>
            <a:fillRect/>
          </a:stretch>
        </p:blipFill>
        <p:spPr>
          <a:xfrm>
            <a:off x="4354565" y="1283550"/>
            <a:ext cx="3032919" cy="297971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8246806" y="1283549"/>
            <a:ext cx="3300118" cy="3666798"/>
          </a:xfrm>
          <a:prstGeom prst="rect">
            <a:avLst/>
          </a:prstGeom>
        </p:spPr>
      </p:pic>
      <p:pic>
        <p:nvPicPr>
          <p:cNvPr id="5" name="Picture 4"/>
          <p:cNvPicPr>
            <a:picLocks noChangeAspect="1"/>
          </p:cNvPicPr>
          <p:nvPr/>
        </p:nvPicPr>
        <p:blipFill>
          <a:blip r:embed="rId5"/>
          <a:stretch>
            <a:fillRect/>
          </a:stretch>
        </p:blipFill>
        <p:spPr>
          <a:xfrm>
            <a:off x="4243232" y="4866065"/>
            <a:ext cx="4933453" cy="1751301"/>
          </a:xfrm>
          <a:prstGeom prst="rect">
            <a:avLst/>
          </a:prstGeom>
        </p:spPr>
      </p:pic>
    </p:spTree>
    <p:extLst>
      <p:ext uri="{BB962C8B-B14F-4D97-AF65-F5344CB8AC3E}">
        <p14:creationId xmlns:p14="http://schemas.microsoft.com/office/powerpoint/2010/main" val="1119638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PCA</a:t>
            </a:r>
            <a:endParaRPr lang="en-US" dirty="0">
              <a:solidFill>
                <a:srgbClr val="FFFFFF"/>
              </a:solidFill>
            </a:endParaRPr>
          </a:p>
        </p:txBody>
      </p:sp>
      <p:sp>
        <p:nvSpPr>
          <p:cNvPr id="3" name="Content Placeholder 2"/>
          <p:cNvSpPr>
            <a:spLocks noGrp="1"/>
          </p:cNvSpPr>
          <p:nvPr>
            <p:ph idx="1"/>
          </p:nvPr>
        </p:nvSpPr>
        <p:spPr>
          <a:xfrm>
            <a:off x="4542176" y="1601315"/>
            <a:ext cx="6613463" cy="3349032"/>
          </a:xfrm>
        </p:spPr>
        <p:txBody>
          <a:bodyPr>
            <a:noAutofit/>
          </a:bodyPr>
          <a:lstStyle/>
          <a:p>
            <a:pPr marL="0" indent="0">
              <a:buNone/>
            </a:pPr>
            <a:r>
              <a:rPr lang="en-US" sz="2800" dirty="0" smtClean="0"/>
              <a:t>If the mathematical details are overwhelming, don’t worry. If the concepts of dimensionality reduction generally make sense, see how you feel when you get to see it in Python with the in-class assignment.</a:t>
            </a:r>
          </a:p>
          <a:p>
            <a:pPr marL="0" indent="0">
              <a:buNone/>
            </a:pPr>
            <a:endParaRPr lang="en-US" sz="2800" dirty="0" smtClean="0"/>
          </a:p>
        </p:txBody>
      </p:sp>
    </p:spTree>
    <p:extLst>
      <p:ext uri="{BB962C8B-B14F-4D97-AF65-F5344CB8AC3E}">
        <p14:creationId xmlns:p14="http://schemas.microsoft.com/office/powerpoint/2010/main" val="18158329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Let’s Talk</a:t>
            </a:r>
            <a:endParaRPr lang="en-US" dirty="0">
              <a:solidFill>
                <a:srgbClr val="FFFFFF"/>
              </a:solidFill>
            </a:endParaRPr>
          </a:p>
        </p:txBody>
      </p:sp>
    </p:spTree>
    <p:extLst>
      <p:ext uri="{BB962C8B-B14F-4D97-AF65-F5344CB8AC3E}">
        <p14:creationId xmlns:p14="http://schemas.microsoft.com/office/powerpoint/2010/main" val="4281157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Caveats</a:t>
            </a:r>
            <a:endParaRPr lang="en-US" dirty="0">
              <a:solidFill>
                <a:srgbClr val="FFFFFF"/>
              </a:solidFill>
            </a:endParaRPr>
          </a:p>
        </p:txBody>
      </p:sp>
      <p:sp>
        <p:nvSpPr>
          <p:cNvPr id="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t>Caveats and drawbacks for PCA:</a:t>
            </a:r>
          </a:p>
          <a:p>
            <a:r>
              <a:rPr lang="en-US" sz="2800" dirty="0" smtClean="0"/>
              <a:t>Principal components are mysterious and inexplicable</a:t>
            </a:r>
          </a:p>
          <a:p>
            <a:pPr lvl="1"/>
            <a:r>
              <a:rPr lang="en-US" dirty="0" smtClean="0"/>
              <a:t>E.g., the principal component along which you collapsed your height and weight features is neither height nor weight nor an explainable combination of the two</a:t>
            </a:r>
          </a:p>
          <a:p>
            <a:r>
              <a:rPr lang="en-US" dirty="0" smtClean="0"/>
              <a:t>Remember: map to PCs on your training data and apply the same mapping to validation and test! Do not generate new PCs for each dataset!</a:t>
            </a:r>
            <a:endParaRPr lang="en-US" dirty="0" smtClean="0"/>
          </a:p>
        </p:txBody>
      </p:sp>
    </p:spTree>
    <p:extLst>
      <p:ext uri="{BB962C8B-B14F-4D97-AF65-F5344CB8AC3E}">
        <p14:creationId xmlns:p14="http://schemas.microsoft.com/office/powerpoint/2010/main" val="161973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8" y="2689715"/>
            <a:ext cx="8876145" cy="1478570"/>
          </a:xfrm>
        </p:spPr>
        <p:txBody>
          <a:bodyPr>
            <a:normAutofit/>
          </a:bodyPr>
          <a:lstStyle/>
          <a:p>
            <a:pPr algn="ctr"/>
            <a:r>
              <a:rPr lang="en-US" dirty="0" smtClean="0"/>
              <a:t>Course check-in</a:t>
            </a:r>
            <a:endParaRPr lang="en-US" dirty="0"/>
          </a:p>
        </p:txBody>
      </p:sp>
    </p:spTree>
    <p:extLst>
      <p:ext uri="{BB962C8B-B14F-4D97-AF65-F5344CB8AC3E}">
        <p14:creationId xmlns:p14="http://schemas.microsoft.com/office/powerpoint/2010/main" val="2894257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Agenda</a:t>
            </a:r>
            <a:endParaRPr lang="en-US" dirty="0">
              <a:solidFill>
                <a:srgbClr val="FFFFFF"/>
              </a:solidFill>
            </a:endParaRPr>
          </a:p>
        </p:txBody>
      </p:sp>
      <p:sp>
        <p:nvSpPr>
          <p:cNvPr id="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t>Today’s Agenda:</a:t>
            </a:r>
          </a:p>
          <a:p>
            <a:r>
              <a:rPr lang="en-US" sz="2800" dirty="0" smtClean="0"/>
              <a:t>Data Science and Society</a:t>
            </a:r>
          </a:p>
          <a:p>
            <a:r>
              <a:rPr lang="en-US" sz="2800" dirty="0" smtClean="0"/>
              <a:t>Dimensionality Reduction/PCA</a:t>
            </a:r>
            <a:endParaRPr lang="en-US" sz="2800" dirty="0" smtClean="0"/>
          </a:p>
          <a:p>
            <a:pPr lvl="1"/>
            <a:r>
              <a:rPr lang="en-US" sz="2400" dirty="0" smtClean="0"/>
              <a:t>Why is it useful</a:t>
            </a:r>
          </a:p>
          <a:p>
            <a:pPr lvl="1"/>
            <a:r>
              <a:rPr lang="en-US" sz="2400" dirty="0" smtClean="0"/>
              <a:t>How does it work</a:t>
            </a:r>
          </a:p>
          <a:p>
            <a:pPr lvl="1"/>
            <a:r>
              <a:rPr lang="en-US" sz="2400" dirty="0" smtClean="0"/>
              <a:t>Drawbacks</a:t>
            </a:r>
          </a:p>
          <a:p>
            <a:r>
              <a:rPr lang="en-US" sz="2800" dirty="0" smtClean="0"/>
              <a:t>Check-in: rest of the course schedule</a:t>
            </a:r>
            <a:endParaRPr lang="en-US" sz="2400" dirty="0" smtClean="0"/>
          </a:p>
          <a:p>
            <a:pPr marL="457200" lvl="1" indent="0">
              <a:buNone/>
            </a:pPr>
            <a:endParaRPr lang="en-US" dirty="0" smtClean="0"/>
          </a:p>
        </p:txBody>
      </p:sp>
    </p:spTree>
    <p:extLst>
      <p:ext uri="{BB962C8B-B14F-4D97-AF65-F5344CB8AC3E}">
        <p14:creationId xmlns:p14="http://schemas.microsoft.com/office/powerpoint/2010/main" val="33833789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Data Science and society</a:t>
            </a:r>
            <a:endParaRPr lang="en-US" dirty="0">
              <a:solidFill>
                <a:srgbClr val="FFFFFF"/>
              </a:solidFill>
            </a:endParaRPr>
          </a:p>
        </p:txBody>
      </p:sp>
      <p:sp>
        <p:nvSpPr>
          <p:cNvPr id="73" name="Content Placeholder 2"/>
          <p:cNvSpPr>
            <a:spLocks noGrp="1"/>
          </p:cNvSpPr>
          <p:nvPr>
            <p:ph idx="1"/>
          </p:nvPr>
        </p:nvSpPr>
        <p:spPr>
          <a:xfrm>
            <a:off x="4608718" y="679315"/>
            <a:ext cx="6613463" cy="4764502"/>
          </a:xfrm>
        </p:spPr>
        <p:txBody>
          <a:bodyPr>
            <a:noAutofit/>
          </a:bodyPr>
          <a:lstStyle/>
          <a:p>
            <a:r>
              <a:rPr lang="en-US" sz="2800" dirty="0" smtClean="0"/>
              <a:t>Data science/ML/AI still has tons of untapped potential</a:t>
            </a:r>
          </a:p>
          <a:p>
            <a:r>
              <a:rPr lang="en-US" sz="2800" dirty="0" smtClean="0"/>
              <a:t>Lots of good being done</a:t>
            </a:r>
          </a:p>
          <a:p>
            <a:r>
              <a:rPr lang="en-US" sz="2800" dirty="0" smtClean="0"/>
              <a:t>Lots of harm being done</a:t>
            </a:r>
          </a:p>
          <a:p>
            <a:pPr lvl="1"/>
            <a:r>
              <a:rPr lang="en-US" dirty="0" smtClean="0"/>
              <a:t>Intent to control/suppress</a:t>
            </a:r>
          </a:p>
          <a:p>
            <a:pPr lvl="1"/>
            <a:r>
              <a:rPr lang="en-US" dirty="0" smtClean="0"/>
              <a:t>Good intentions gone wrong</a:t>
            </a:r>
          </a:p>
          <a:p>
            <a:pPr lvl="1"/>
            <a:r>
              <a:rPr lang="en-US" sz="2000" dirty="0" smtClean="0"/>
              <a:t>Lack of ethical standards/oversight</a:t>
            </a:r>
          </a:p>
          <a:p>
            <a:r>
              <a:rPr lang="en-US" sz="2400" dirty="0" smtClean="0"/>
              <a:t>What can we do with our training and our work to apply ML/AI in just and equitable ways?</a:t>
            </a:r>
            <a:endParaRPr lang="en-US" sz="2400" dirty="0" smtClean="0"/>
          </a:p>
          <a:p>
            <a:pPr marL="457200" lvl="1" indent="0">
              <a:buNone/>
            </a:pPr>
            <a:endParaRPr lang="en-US" dirty="0" smtClean="0"/>
          </a:p>
        </p:txBody>
      </p:sp>
    </p:spTree>
    <p:extLst>
      <p:ext uri="{BB962C8B-B14F-4D97-AF65-F5344CB8AC3E}">
        <p14:creationId xmlns:p14="http://schemas.microsoft.com/office/powerpoint/2010/main" val="12338864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a:t>
            </a:r>
            <a:endParaRPr lang="en-US" dirty="0">
              <a:solidFill>
                <a:srgbClr val="FFFFFF"/>
              </a:solidFill>
            </a:endParaRPr>
          </a:p>
        </p:txBody>
      </p:sp>
      <p:sp>
        <p:nvSpPr>
          <p:cNvPr id="73" name="Content Placeholder 2"/>
          <p:cNvSpPr>
            <a:spLocks noGrp="1"/>
          </p:cNvSpPr>
          <p:nvPr>
            <p:ph idx="1"/>
          </p:nvPr>
        </p:nvSpPr>
        <p:spPr>
          <a:xfrm>
            <a:off x="4608718" y="679315"/>
            <a:ext cx="6613463" cy="4764502"/>
          </a:xfrm>
        </p:spPr>
        <p:txBody>
          <a:bodyPr>
            <a:noAutofit/>
          </a:bodyPr>
          <a:lstStyle/>
          <a:p>
            <a:r>
              <a:rPr lang="en-US" sz="2800" dirty="0" smtClean="0"/>
              <a:t>Myth: decisions made by algorithms are more fair, because they remove the influence of human bias from the decision-making process</a:t>
            </a:r>
          </a:p>
          <a:p>
            <a:r>
              <a:rPr lang="en-US" sz="2800" dirty="0" smtClean="0"/>
              <a:t>Reality: train on biased data -&gt; learn biased predictions</a:t>
            </a:r>
          </a:p>
          <a:p>
            <a:r>
              <a:rPr lang="en-US" sz="2800" dirty="0" smtClean="0"/>
              <a:t>This can happen even if you think you’ve taken out any problematic features</a:t>
            </a:r>
          </a:p>
          <a:p>
            <a:r>
              <a:rPr lang="en-US" sz="2800" dirty="0" smtClean="0"/>
              <a:t>Hard to explain algorithms = hard to catch bias</a:t>
            </a:r>
          </a:p>
          <a:p>
            <a:pPr marL="0" indent="0">
              <a:buNone/>
            </a:pPr>
            <a:endParaRPr lang="en-US" sz="2400" dirty="0" smtClean="0"/>
          </a:p>
          <a:p>
            <a:pPr marL="457200" lvl="1" indent="0">
              <a:buNone/>
            </a:pPr>
            <a:endParaRPr lang="en-US" dirty="0" smtClean="0"/>
          </a:p>
        </p:txBody>
      </p:sp>
    </p:spTree>
    <p:extLst>
      <p:ext uri="{BB962C8B-B14F-4D97-AF65-F5344CB8AC3E}">
        <p14:creationId xmlns:p14="http://schemas.microsoft.com/office/powerpoint/2010/main" val="2523992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500"/>
                                        <p:tgtEl>
                                          <p:spTgt spid="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xEl>
                                              <p:pRg st="3" end="3"/>
                                            </p:txEl>
                                          </p:spTgt>
                                        </p:tgtEl>
                                        <p:attrNameLst>
                                          <p:attrName>style.visibility</p:attrName>
                                        </p:attrNameLst>
                                      </p:cBhvr>
                                      <p:to>
                                        <p:strVal val="visible"/>
                                      </p:to>
                                    </p:set>
                                    <p:animEffect transition="in" filter="fade">
                                      <p:cBhvr>
                                        <p:cTn id="22"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608718" y="679315"/>
            <a:ext cx="6613463" cy="4764502"/>
          </a:xfrm>
        </p:spPr>
        <p:txBody>
          <a:bodyPr>
            <a:noAutofit/>
          </a:bodyPr>
          <a:lstStyle/>
          <a:p>
            <a:pPr marL="0" indent="0">
              <a:buNone/>
            </a:pPr>
            <a:r>
              <a:rPr lang="en-US" sz="2800" dirty="0" smtClean="0">
                <a:hlinkClick r:id="rId3"/>
              </a:rPr>
              <a:t>Amazon:</a:t>
            </a:r>
            <a:endParaRPr lang="en-US" sz="2800" dirty="0" smtClean="0"/>
          </a:p>
          <a:p>
            <a:pPr marL="0" indent="0">
              <a:buNone/>
            </a:pPr>
            <a:endParaRPr lang="en-US" sz="2400" dirty="0" smtClean="0"/>
          </a:p>
          <a:p>
            <a:pPr marL="457200" lvl="1" indent="0">
              <a:buNone/>
            </a:pPr>
            <a:endParaRPr lang="en-US" dirty="0" smtClean="0"/>
          </a:p>
        </p:txBody>
      </p:sp>
      <p:pic>
        <p:nvPicPr>
          <p:cNvPr id="3" name="Picture 2"/>
          <p:cNvPicPr>
            <a:picLocks noChangeAspect="1"/>
          </p:cNvPicPr>
          <p:nvPr/>
        </p:nvPicPr>
        <p:blipFill>
          <a:blip r:embed="rId4"/>
          <a:stretch>
            <a:fillRect/>
          </a:stretch>
        </p:blipFill>
        <p:spPr>
          <a:xfrm>
            <a:off x="4288390" y="1425103"/>
            <a:ext cx="7600950" cy="2228850"/>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5796248" y="1372715"/>
            <a:ext cx="4162948" cy="5337293"/>
          </a:xfrm>
          <a:prstGeom prst="rect">
            <a:avLst/>
          </a:prstGeom>
        </p:spPr>
      </p:pic>
      <p:sp>
        <p:nvSpPr>
          <p:cNvPr id="5" name="TextBox 4"/>
          <p:cNvSpPr txBox="1"/>
          <p:nvPr/>
        </p:nvSpPr>
        <p:spPr>
          <a:xfrm>
            <a:off x="4347471" y="3911806"/>
            <a:ext cx="7012727"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The problem was not that gender was input as a feature</a:t>
            </a:r>
            <a:endParaRPr lang="en-US" sz="2800" dirty="0"/>
          </a:p>
        </p:txBody>
      </p:sp>
    </p:spTree>
    <p:extLst>
      <p:ext uri="{BB962C8B-B14F-4D97-AF65-F5344CB8AC3E}">
        <p14:creationId xmlns:p14="http://schemas.microsoft.com/office/powerpoint/2010/main" val="37826059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xit" presetSubtype="0" fill="hold"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608718" y="679315"/>
            <a:ext cx="6613463" cy="4764502"/>
          </a:xfrm>
        </p:spPr>
        <p:txBody>
          <a:bodyPr>
            <a:noAutofit/>
          </a:bodyPr>
          <a:lstStyle/>
          <a:p>
            <a:r>
              <a:rPr lang="en-US" sz="2800" dirty="0" smtClean="0"/>
              <a:t>Side note: how would you have caught that?</a:t>
            </a:r>
          </a:p>
          <a:p>
            <a:r>
              <a:rPr lang="en-US" sz="2800" dirty="0" err="1" smtClean="0"/>
              <a:t>Explainability</a:t>
            </a:r>
            <a:r>
              <a:rPr lang="en-US" sz="2800" dirty="0" smtClean="0"/>
              <a:t>:</a:t>
            </a:r>
          </a:p>
          <a:p>
            <a:pPr marL="0" indent="0">
              <a:buNone/>
            </a:pPr>
            <a:endParaRPr lang="en-US" sz="2400" dirty="0" smtClean="0"/>
          </a:p>
          <a:p>
            <a:pPr marL="457200" lvl="1" indent="0">
              <a:buNone/>
            </a:pPr>
            <a:endParaRPr lang="en-US" dirty="0" smtClean="0"/>
          </a:p>
        </p:txBody>
      </p:sp>
      <p:pic>
        <p:nvPicPr>
          <p:cNvPr id="2050" name="Picture 2" descr="The Artificial Neural Networks handbook: Part 1 - Coinmonk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716" y="2633658"/>
            <a:ext cx="4562329" cy="3857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060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54B9C16B-AC4A-44ED-9075-F76549B46E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11">
            <a:extLst>
              <a:ext uri="{FF2B5EF4-FFF2-40B4-BE49-F238E27FC236}">
                <a16:creationId xmlns="" xmlns:a16="http://schemas.microsoft.com/office/drawing/2014/main" id="{62A2FEB6-F419-4684-9ABC-9E32E012E8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 xmlns:a16="http://schemas.microsoft.com/office/drawing/2014/main" id="{21E24A15-28D6-4CEB-9268-0BB0BEEAF38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 xmlns:a16="http://schemas.microsoft.com/office/drawing/2014/main" id="{4345933F-9633-4510-90E1-08B0E2A19E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7">
              <a:extLst>
                <a:ext uri="{FF2B5EF4-FFF2-40B4-BE49-F238E27FC236}">
                  <a16:creationId xmlns="" xmlns:a16="http://schemas.microsoft.com/office/drawing/2014/main" id="{C68A48FB-1BE4-4053-A76F-5A5511BA0E0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8">
              <a:extLst>
                <a:ext uri="{FF2B5EF4-FFF2-40B4-BE49-F238E27FC236}">
                  <a16:creationId xmlns="" xmlns:a16="http://schemas.microsoft.com/office/drawing/2014/main" id="{8149777B-6A9F-4C95-BF44-F964645071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9">
              <a:extLst>
                <a:ext uri="{FF2B5EF4-FFF2-40B4-BE49-F238E27FC236}">
                  <a16:creationId xmlns="" xmlns:a16="http://schemas.microsoft.com/office/drawing/2014/main" id="{0654845E-622A-4AD3-8F3A-6E1DEAB5FCA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0">
              <a:extLst>
                <a:ext uri="{FF2B5EF4-FFF2-40B4-BE49-F238E27FC236}">
                  <a16:creationId xmlns="" xmlns:a16="http://schemas.microsoft.com/office/drawing/2014/main" id="{DF1C0739-3D08-4C83-857E-B0724A6E8C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1">
              <a:extLst>
                <a:ext uri="{FF2B5EF4-FFF2-40B4-BE49-F238E27FC236}">
                  <a16:creationId xmlns="" xmlns:a16="http://schemas.microsoft.com/office/drawing/2014/main" id="{D235EAA0-7D5A-453A-9643-EE7A4954EA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2">
              <a:extLst>
                <a:ext uri="{FF2B5EF4-FFF2-40B4-BE49-F238E27FC236}">
                  <a16:creationId xmlns="" xmlns:a16="http://schemas.microsoft.com/office/drawing/2014/main" id="{94C6FB7C-72DE-42DE-8F58-CCE9B8F5562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3">
              <a:extLst>
                <a:ext uri="{FF2B5EF4-FFF2-40B4-BE49-F238E27FC236}">
                  <a16:creationId xmlns="" xmlns:a16="http://schemas.microsoft.com/office/drawing/2014/main" id="{FE31E0FE-EC8D-4EA7-BD9D-02F8C54FDB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4">
              <a:extLst>
                <a:ext uri="{FF2B5EF4-FFF2-40B4-BE49-F238E27FC236}">
                  <a16:creationId xmlns="" xmlns:a16="http://schemas.microsoft.com/office/drawing/2014/main" id="{69FE4B12-13E0-48F9-9E18-66406B8D3C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5">
              <a:extLst>
                <a:ext uri="{FF2B5EF4-FFF2-40B4-BE49-F238E27FC236}">
                  <a16:creationId xmlns="" xmlns:a16="http://schemas.microsoft.com/office/drawing/2014/main" id="{87FAADC3-B321-43EE-B8F3-2842D84098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Line 16">
              <a:extLst>
                <a:ext uri="{FF2B5EF4-FFF2-40B4-BE49-F238E27FC236}">
                  <a16:creationId xmlns="" xmlns:a16="http://schemas.microsoft.com/office/drawing/2014/main" id="{90461464-1683-402F-A72B-8558CC67774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 xmlns:a16="http://schemas.microsoft.com/office/drawing/2014/main" id="{70F594E7-32D0-45B9-A3CF-636CF6FCBD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8">
              <a:extLst>
                <a:ext uri="{FF2B5EF4-FFF2-40B4-BE49-F238E27FC236}">
                  <a16:creationId xmlns="" xmlns:a16="http://schemas.microsoft.com/office/drawing/2014/main" id="{8AEF60E1-26C2-4E3C-B839-347DDD23C3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9">
              <a:extLst>
                <a:ext uri="{FF2B5EF4-FFF2-40B4-BE49-F238E27FC236}">
                  <a16:creationId xmlns="" xmlns:a16="http://schemas.microsoft.com/office/drawing/2014/main" id="{792FE54B-EE9D-4E57-B6BC-6A9196BE89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0">
              <a:extLst>
                <a:ext uri="{FF2B5EF4-FFF2-40B4-BE49-F238E27FC236}">
                  <a16:creationId xmlns="" xmlns:a16="http://schemas.microsoft.com/office/drawing/2014/main" id="{72BE56DF-619D-463E-8F88-CABA09DA88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Rectangle 21">
              <a:extLst>
                <a:ext uri="{FF2B5EF4-FFF2-40B4-BE49-F238E27FC236}">
                  <a16:creationId xmlns="" xmlns:a16="http://schemas.microsoft.com/office/drawing/2014/main" id="{C7430457-1935-4BBF-A6A7-7C3125A02E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 xmlns:a16="http://schemas.microsoft.com/office/drawing/2014/main" id="{BB006150-E547-4E84-A2B1-59131F3D53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3">
              <a:extLst>
                <a:ext uri="{FF2B5EF4-FFF2-40B4-BE49-F238E27FC236}">
                  <a16:creationId xmlns="" xmlns:a16="http://schemas.microsoft.com/office/drawing/2014/main" id="{5A8CD074-956B-41A4-870B-001554B69B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4">
              <a:extLst>
                <a:ext uri="{FF2B5EF4-FFF2-40B4-BE49-F238E27FC236}">
                  <a16:creationId xmlns="" xmlns:a16="http://schemas.microsoft.com/office/drawing/2014/main" id="{070C253B-974E-459F-AD0B-7057224828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5">
              <a:extLst>
                <a:ext uri="{FF2B5EF4-FFF2-40B4-BE49-F238E27FC236}">
                  <a16:creationId xmlns="" xmlns:a16="http://schemas.microsoft.com/office/drawing/2014/main" id="{BBC07B3D-A631-44EA-861A-7D80383A10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6">
              <a:extLst>
                <a:ext uri="{FF2B5EF4-FFF2-40B4-BE49-F238E27FC236}">
                  <a16:creationId xmlns="" xmlns:a16="http://schemas.microsoft.com/office/drawing/2014/main" id="{32039DC6-B4CF-4A5A-8D17-3A568D125C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7">
              <a:extLst>
                <a:ext uri="{FF2B5EF4-FFF2-40B4-BE49-F238E27FC236}">
                  <a16:creationId xmlns="" xmlns:a16="http://schemas.microsoft.com/office/drawing/2014/main" id="{99E0C81F-5D8D-4AF8-BDE5-4DF75868F7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8">
              <a:extLst>
                <a:ext uri="{FF2B5EF4-FFF2-40B4-BE49-F238E27FC236}">
                  <a16:creationId xmlns="" xmlns:a16="http://schemas.microsoft.com/office/drawing/2014/main" id="{0D946680-855C-41EC-BBA2-61F6F776E5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9">
              <a:extLst>
                <a:ext uri="{FF2B5EF4-FFF2-40B4-BE49-F238E27FC236}">
                  <a16:creationId xmlns="" xmlns:a16="http://schemas.microsoft.com/office/drawing/2014/main" id="{E6FAD9E8-6E13-45A0-A5D6-8BCAD27B408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0">
              <a:extLst>
                <a:ext uri="{FF2B5EF4-FFF2-40B4-BE49-F238E27FC236}">
                  <a16:creationId xmlns="" xmlns:a16="http://schemas.microsoft.com/office/drawing/2014/main" id="{0CCBC8FA-0581-454F-9FD1-6B6102A1AA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1">
              <a:extLst>
                <a:ext uri="{FF2B5EF4-FFF2-40B4-BE49-F238E27FC236}">
                  <a16:creationId xmlns="" xmlns:a16="http://schemas.microsoft.com/office/drawing/2014/main" id="{5D6C328F-65A5-41E8-86E9-E4E638CC3B4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41" name="Picture 2">
            <a:extLst>
              <a:ext uri="{FF2B5EF4-FFF2-40B4-BE49-F238E27FC236}">
                <a16:creationId xmlns="" xmlns:a16="http://schemas.microsoft.com/office/drawing/2014/main" id="{3E94A106-9341-485C-9057-9D62B2BD083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 xmlns:a16="http://schemas.microsoft.com/office/drawing/2014/main" id="{B53044DC-4918-43DA-B49D-91673C6C94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5" name="Group 44">
            <a:extLst>
              <a:ext uri="{FF2B5EF4-FFF2-40B4-BE49-F238E27FC236}">
                <a16:creationId xmlns="" xmlns:a16="http://schemas.microsoft.com/office/drawing/2014/main" id="{1DCE6B36-1420-43AB-86CF-4E653A517B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 xmlns:a16="http://schemas.microsoft.com/office/drawing/2014/main" id="{72626E0B-9628-468E-A713-011C02F602B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7" name="Freeform 6">
              <a:extLst>
                <a:ext uri="{FF2B5EF4-FFF2-40B4-BE49-F238E27FC236}">
                  <a16:creationId xmlns="" xmlns:a16="http://schemas.microsoft.com/office/drawing/2014/main" id="{93F7977A-BD91-4B0D-9A8D-372DB67AD8D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7">
              <a:extLst>
                <a:ext uri="{FF2B5EF4-FFF2-40B4-BE49-F238E27FC236}">
                  <a16:creationId xmlns="" xmlns:a16="http://schemas.microsoft.com/office/drawing/2014/main" id="{9FEE6A56-01A1-404D-864E-1C2587C9AFB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8">
              <a:extLst>
                <a:ext uri="{FF2B5EF4-FFF2-40B4-BE49-F238E27FC236}">
                  <a16:creationId xmlns="" xmlns:a16="http://schemas.microsoft.com/office/drawing/2014/main" id="{E74DBBF2-EF6F-4E3E-B183-F8EEE76094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9">
              <a:extLst>
                <a:ext uri="{FF2B5EF4-FFF2-40B4-BE49-F238E27FC236}">
                  <a16:creationId xmlns="" xmlns:a16="http://schemas.microsoft.com/office/drawing/2014/main" id="{ABCF0F27-B056-474C-A0FB-1DB747A92FB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10">
              <a:extLst>
                <a:ext uri="{FF2B5EF4-FFF2-40B4-BE49-F238E27FC236}">
                  <a16:creationId xmlns="" xmlns:a16="http://schemas.microsoft.com/office/drawing/2014/main" id="{0A0A5B7B-BA2A-45CC-AABE-9D5B08A5DB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11">
              <a:extLst>
                <a:ext uri="{FF2B5EF4-FFF2-40B4-BE49-F238E27FC236}">
                  <a16:creationId xmlns="" xmlns:a16="http://schemas.microsoft.com/office/drawing/2014/main" id="{3C9A5D2B-1787-4954-9108-B9D497A87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12">
              <a:extLst>
                <a:ext uri="{FF2B5EF4-FFF2-40B4-BE49-F238E27FC236}">
                  <a16:creationId xmlns="" xmlns:a16="http://schemas.microsoft.com/office/drawing/2014/main" id="{818C4F8B-7556-49A7-83C6-C8F631F6A98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13">
              <a:extLst>
                <a:ext uri="{FF2B5EF4-FFF2-40B4-BE49-F238E27FC236}">
                  <a16:creationId xmlns="" xmlns:a16="http://schemas.microsoft.com/office/drawing/2014/main" id="{22BED614-D078-47EA-9C72-190217FDD5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14">
              <a:extLst>
                <a:ext uri="{FF2B5EF4-FFF2-40B4-BE49-F238E27FC236}">
                  <a16:creationId xmlns="" xmlns:a16="http://schemas.microsoft.com/office/drawing/2014/main" id="{73DE0BF2-86D7-4038-AC4B-AF0F116A58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15">
              <a:extLst>
                <a:ext uri="{FF2B5EF4-FFF2-40B4-BE49-F238E27FC236}">
                  <a16:creationId xmlns="" xmlns:a16="http://schemas.microsoft.com/office/drawing/2014/main" id="{11D8BB55-D027-420C-9EF9-49B3BA79DC7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Line 16">
              <a:extLst>
                <a:ext uri="{FF2B5EF4-FFF2-40B4-BE49-F238E27FC236}">
                  <a16:creationId xmlns="" xmlns:a16="http://schemas.microsoft.com/office/drawing/2014/main" id="{3FAEF5CE-07ED-46A7-9777-D86C70719583}"/>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 xmlns:a16="http://schemas.microsoft.com/office/drawing/2014/main" id="{29CAFB1A-357C-4313-B734-1CD4E4F9D2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18">
              <a:extLst>
                <a:ext uri="{FF2B5EF4-FFF2-40B4-BE49-F238E27FC236}">
                  <a16:creationId xmlns="" xmlns:a16="http://schemas.microsoft.com/office/drawing/2014/main" id="{653161D3-8634-4BB7-A2BC-028C4EAA15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9">
              <a:extLst>
                <a:ext uri="{FF2B5EF4-FFF2-40B4-BE49-F238E27FC236}">
                  <a16:creationId xmlns="" xmlns:a16="http://schemas.microsoft.com/office/drawing/2014/main" id="{9537546A-6FF1-408B-AFE2-BBF7D34823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20">
              <a:extLst>
                <a:ext uri="{FF2B5EF4-FFF2-40B4-BE49-F238E27FC236}">
                  <a16:creationId xmlns="" xmlns:a16="http://schemas.microsoft.com/office/drawing/2014/main" id="{F73EE662-79B7-404B-B1B8-0E096BE4CD6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Rectangle 21">
              <a:extLst>
                <a:ext uri="{FF2B5EF4-FFF2-40B4-BE49-F238E27FC236}">
                  <a16:creationId xmlns="" xmlns:a16="http://schemas.microsoft.com/office/drawing/2014/main" id="{B6DDB906-1F52-4D64-8493-4816EDDD34C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3" name="Freeform 22">
              <a:extLst>
                <a:ext uri="{FF2B5EF4-FFF2-40B4-BE49-F238E27FC236}">
                  <a16:creationId xmlns="" xmlns:a16="http://schemas.microsoft.com/office/drawing/2014/main" id="{4FA472A5-ABEA-4961-897B-7EB96AF09A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23">
              <a:extLst>
                <a:ext uri="{FF2B5EF4-FFF2-40B4-BE49-F238E27FC236}">
                  <a16:creationId xmlns="" xmlns:a16="http://schemas.microsoft.com/office/drawing/2014/main" id="{54226E99-C38F-4456-A1F8-8897483FD9A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24">
              <a:extLst>
                <a:ext uri="{FF2B5EF4-FFF2-40B4-BE49-F238E27FC236}">
                  <a16:creationId xmlns="" xmlns:a16="http://schemas.microsoft.com/office/drawing/2014/main" id="{0A4A0196-A383-4629-B9A5-9C87E846C1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25">
              <a:extLst>
                <a:ext uri="{FF2B5EF4-FFF2-40B4-BE49-F238E27FC236}">
                  <a16:creationId xmlns="" xmlns:a16="http://schemas.microsoft.com/office/drawing/2014/main" id="{BA5E608D-2E7B-4662-A9A0-18D4E0F0DC6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26">
              <a:extLst>
                <a:ext uri="{FF2B5EF4-FFF2-40B4-BE49-F238E27FC236}">
                  <a16:creationId xmlns="" xmlns:a16="http://schemas.microsoft.com/office/drawing/2014/main" id="{5E211F37-790F-4BD7-B055-022AE0C2E6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27">
              <a:extLst>
                <a:ext uri="{FF2B5EF4-FFF2-40B4-BE49-F238E27FC236}">
                  <a16:creationId xmlns="" xmlns:a16="http://schemas.microsoft.com/office/drawing/2014/main" id="{96F375D0-232A-490A-9499-CB5FBA3FD9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28">
              <a:extLst>
                <a:ext uri="{FF2B5EF4-FFF2-40B4-BE49-F238E27FC236}">
                  <a16:creationId xmlns="" xmlns:a16="http://schemas.microsoft.com/office/drawing/2014/main" id="{6B33B423-FD0F-4780-A0D6-32FC040B37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9">
              <a:extLst>
                <a:ext uri="{FF2B5EF4-FFF2-40B4-BE49-F238E27FC236}">
                  <a16:creationId xmlns="" xmlns:a16="http://schemas.microsoft.com/office/drawing/2014/main" id="{B6BD1710-838F-4CDD-A000-C6C710A6A0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30">
              <a:extLst>
                <a:ext uri="{FF2B5EF4-FFF2-40B4-BE49-F238E27FC236}">
                  <a16:creationId xmlns="" xmlns:a16="http://schemas.microsoft.com/office/drawing/2014/main" id="{0BB93533-1C95-4B0A-B0E2-168602B085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31">
              <a:extLst>
                <a:ext uri="{FF2B5EF4-FFF2-40B4-BE49-F238E27FC236}">
                  <a16:creationId xmlns="" xmlns:a16="http://schemas.microsoft.com/office/drawing/2014/main" id="{CB0B113D-1987-4D89-A475-511E092FE1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4" name="Picture 2">
            <a:extLst>
              <a:ext uri="{FF2B5EF4-FFF2-40B4-BE49-F238E27FC236}">
                <a16:creationId xmlns="" xmlns:a16="http://schemas.microsoft.com/office/drawing/2014/main" id="{9BE36DBF-0333-4D36-A5BF-81FDA2406FE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8574D8E4-BA05-BE4B-A908-52967EE20B09}"/>
              </a:ext>
            </a:extLst>
          </p:cNvPr>
          <p:cNvSpPr>
            <a:spLocks noGrp="1"/>
          </p:cNvSpPr>
          <p:nvPr>
            <p:ph type="title"/>
          </p:nvPr>
        </p:nvSpPr>
        <p:spPr>
          <a:xfrm>
            <a:off x="293040" y="1134681"/>
            <a:ext cx="3595379" cy="4255025"/>
          </a:xfrm>
        </p:spPr>
        <p:txBody>
          <a:bodyPr>
            <a:normAutofit/>
          </a:bodyPr>
          <a:lstStyle/>
          <a:p>
            <a:r>
              <a:rPr lang="en-US" dirty="0" smtClean="0">
                <a:solidFill>
                  <a:srgbClr val="FFFFFF"/>
                </a:solidFill>
              </a:rPr>
              <a:t>Bias in AI: Case study</a:t>
            </a:r>
            <a:endParaRPr lang="en-US" dirty="0">
              <a:solidFill>
                <a:srgbClr val="FFFFFF"/>
              </a:solidFill>
            </a:endParaRPr>
          </a:p>
        </p:txBody>
      </p:sp>
      <p:sp>
        <p:nvSpPr>
          <p:cNvPr id="73" name="Content Placeholder 2"/>
          <p:cNvSpPr>
            <a:spLocks noGrp="1"/>
          </p:cNvSpPr>
          <p:nvPr>
            <p:ph idx="1"/>
          </p:nvPr>
        </p:nvSpPr>
        <p:spPr>
          <a:xfrm>
            <a:off x="4470702" y="281688"/>
            <a:ext cx="6613463" cy="4764502"/>
          </a:xfrm>
        </p:spPr>
        <p:txBody>
          <a:bodyPr>
            <a:noAutofit/>
          </a:bodyPr>
          <a:lstStyle/>
          <a:p>
            <a:pPr marL="0" indent="0">
              <a:buNone/>
            </a:pPr>
            <a:r>
              <a:rPr lang="en-US" sz="2800" dirty="0" smtClean="0"/>
              <a:t>Facial recognition algorithms:</a:t>
            </a:r>
          </a:p>
          <a:p>
            <a:r>
              <a:rPr lang="en-US" sz="2800" dirty="0" smtClean="0">
                <a:hlinkClick r:id="rId3"/>
              </a:rPr>
              <a:t>2018 MIT study</a:t>
            </a:r>
            <a:r>
              <a:rPr lang="en-US" sz="2800" dirty="0" smtClean="0"/>
              <a:t>:</a:t>
            </a:r>
          </a:p>
          <a:p>
            <a:pPr marL="0" indent="0">
              <a:buNone/>
            </a:pPr>
            <a:endParaRPr lang="en-US" sz="2400" dirty="0" smtClean="0"/>
          </a:p>
          <a:p>
            <a:pPr marL="457200" lvl="1" indent="0">
              <a:buNone/>
            </a:pPr>
            <a:endParaRPr lang="en-US" dirty="0" smtClean="0"/>
          </a:p>
        </p:txBody>
      </p:sp>
      <p:pic>
        <p:nvPicPr>
          <p:cNvPr id="6" name="Picture 5"/>
          <p:cNvPicPr>
            <a:picLocks noChangeAspect="1"/>
          </p:cNvPicPr>
          <p:nvPr/>
        </p:nvPicPr>
        <p:blipFill>
          <a:blip r:embed="rId4"/>
          <a:stretch>
            <a:fillRect/>
          </a:stretch>
        </p:blipFill>
        <p:spPr>
          <a:xfrm>
            <a:off x="4274006" y="1579175"/>
            <a:ext cx="3735556" cy="4630854"/>
          </a:xfrm>
          <a:prstGeom prst="rect">
            <a:avLst/>
          </a:prstGeom>
        </p:spPr>
      </p:pic>
      <p:pic>
        <p:nvPicPr>
          <p:cNvPr id="7" name="Picture 6"/>
          <p:cNvPicPr>
            <a:picLocks noChangeAspect="1"/>
          </p:cNvPicPr>
          <p:nvPr/>
        </p:nvPicPr>
        <p:blipFill>
          <a:blip r:embed="rId5"/>
          <a:stretch>
            <a:fillRect/>
          </a:stretch>
        </p:blipFill>
        <p:spPr>
          <a:xfrm>
            <a:off x="8200682" y="2031970"/>
            <a:ext cx="3684101" cy="4178059"/>
          </a:xfrm>
          <a:prstGeom prst="rect">
            <a:avLst/>
          </a:prstGeom>
        </p:spPr>
      </p:pic>
    </p:spTree>
    <p:extLst>
      <p:ext uri="{BB962C8B-B14F-4D97-AF65-F5344CB8AC3E}">
        <p14:creationId xmlns:p14="http://schemas.microsoft.com/office/powerpoint/2010/main" val="30734468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3C96DE"/>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23832</TotalTime>
  <Words>1330</Words>
  <Application>Microsoft Office PowerPoint</Application>
  <PresentationFormat>Widescreen</PresentationFormat>
  <Paragraphs>168</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Trebuchet MS</vt:lpstr>
      <vt:lpstr>Tw Cen MT</vt:lpstr>
      <vt:lpstr>Circuit</vt:lpstr>
      <vt:lpstr>Data science week 19</vt:lpstr>
      <vt:lpstr>Attendance code</vt:lpstr>
      <vt:lpstr>Let’s Talk</vt:lpstr>
      <vt:lpstr>Agenda</vt:lpstr>
      <vt:lpstr>Data Science and society</vt:lpstr>
      <vt:lpstr>Bias in AI</vt:lpstr>
      <vt:lpstr>Bias in AI: Case study</vt:lpstr>
      <vt:lpstr>Bias in AI: Case study</vt:lpstr>
      <vt:lpstr>Bias in AI: Case study</vt:lpstr>
      <vt:lpstr>Bias in AI: Case study</vt:lpstr>
      <vt:lpstr>Bias in AI: Case study</vt:lpstr>
      <vt:lpstr>Bias in AI: Case study</vt:lpstr>
      <vt:lpstr>Bias in AI: Summary</vt:lpstr>
      <vt:lpstr>What can we do?</vt:lpstr>
      <vt:lpstr>Case study: good vs evil</vt:lpstr>
      <vt:lpstr>Case study: good vs evil</vt:lpstr>
      <vt:lpstr>Case study: good vs evil</vt:lpstr>
      <vt:lpstr>What can we do?</vt:lpstr>
      <vt:lpstr>Principal Component analysis</vt:lpstr>
      <vt:lpstr>PCA</vt:lpstr>
      <vt:lpstr>PCA</vt:lpstr>
      <vt:lpstr>PCA</vt:lpstr>
      <vt:lpstr>A brief aside about dimensionality</vt:lpstr>
      <vt:lpstr>PCA</vt:lpstr>
      <vt:lpstr>PCA</vt:lpstr>
      <vt:lpstr>PCA</vt:lpstr>
      <vt:lpstr>PCA</vt:lpstr>
      <vt:lpstr>PCA</vt:lpstr>
      <vt:lpstr>PCA</vt:lpstr>
      <vt:lpstr>Caveats</vt:lpstr>
      <vt:lpstr>Course check-in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CoderGirl!</dc:title>
  <dc:creator>SCHLOSBERG, CHRISTOPHER [AG/1005]</dc:creator>
  <cp:lastModifiedBy>Michelle Faits</cp:lastModifiedBy>
  <cp:revision>567</cp:revision>
  <dcterms:created xsi:type="dcterms:W3CDTF">2019-01-21T21:50:42Z</dcterms:created>
  <dcterms:modified xsi:type="dcterms:W3CDTF">2020-06-03T22:33:02Z</dcterms:modified>
</cp:coreProperties>
</file>